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notesSlides/notesSlide1.xml" ContentType="application/vnd.openxmlformats-officedocument.presentationml.notesSlide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notesSlides/notesSlide2.xml" ContentType="application/vnd.openxmlformats-officedocument.presentationml.notesSlide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notesSlides/notesSlide3.xml" ContentType="application/vnd.openxmlformats-officedocument.presentationml.notesSlide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notesSlides/notesSlide4.xml" ContentType="application/vnd.openxmlformats-officedocument.presentationml.notesSlide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notesSlides/notesSlide5.xml" ContentType="application/vnd.openxmlformats-officedocument.presentationml.notesSlide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notesSlides/notesSlide6.xml" ContentType="application/vnd.openxmlformats-officedocument.presentationml.notesSlide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notesSlides/notesSlide7.xml" ContentType="application/vnd.openxmlformats-officedocument.presentationml.notesSlide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notesSlides/notesSlide8.xml" ContentType="application/vnd.openxmlformats-officedocument.presentationml.notesSlide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256" r:id="rId2"/>
    <p:sldId id="258" r:id="rId3"/>
    <p:sldId id="268" r:id="rId4"/>
    <p:sldId id="269" r:id="rId5"/>
    <p:sldId id="271" r:id="rId6"/>
    <p:sldId id="272" r:id="rId7"/>
    <p:sldId id="270" r:id="rId8"/>
    <p:sldId id="273" r:id="rId9"/>
    <p:sldId id="274" r:id="rId10"/>
  </p:sldIdLst>
  <p:sldSz cx="9144000" cy="6858000" type="screen4x3"/>
  <p:notesSz cx="6858000" cy="9144000"/>
  <p:custDataLst>
    <p:tags r:id="rId13"/>
  </p:custDataLst>
  <p:defaultTextStyle>
    <a:defPPr>
      <a:defRPr lang="es-P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Sin estilo ni cuadrícul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6022" autoAdjust="0"/>
  </p:normalViewPr>
  <p:slideViewPr>
    <p:cSldViewPr>
      <p:cViewPr>
        <p:scale>
          <a:sx n="53" d="100"/>
          <a:sy n="53" d="100"/>
        </p:scale>
        <p:origin x="-1782" y="-22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3" d="100"/>
          <a:sy n="53" d="100"/>
        </p:scale>
        <p:origin x="-2868" y="-90"/>
      </p:cViewPr>
      <p:guideLst>
        <p:guide orient="horz" pos="2880"/>
        <p:guide pos="2160"/>
      </p:guideLst>
    </p:cSldViewPr>
  </p:notesViewPr>
  <p:gridSpacing cx="45005" cy="450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gs" Target="tags/tag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PE"/>
          </a:p>
        </p:txBody>
      </p:sp>
      <p:sp>
        <p:nvSpPr>
          <p:cNvPr id="3" name="2 Marcador de fecha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FE685F4-0FE0-446F-AE3B-8007502183B4}" type="datetimeFigureOut">
              <a:rPr lang="es-PE" smtClean="0"/>
              <a:t>20/04/2014</a:t>
            </a:fld>
            <a:endParaRPr lang="es-PE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PE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A6A2A88-D9A7-48BB-846E-665E9477E7BE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10807340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PE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FF10948-AC95-45AB-A033-25D1272B3EBF}" type="datetimeFigureOut">
              <a:rPr lang="es-PE" smtClean="0"/>
              <a:t>20/04/2014</a:t>
            </a:fld>
            <a:endParaRPr lang="es-PE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PE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PE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94BEDFA-8190-41C4-A87E-C5CEAFC3FFC2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6439132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PE" dirty="0" smtClean="0"/>
              <a:t>Tema: Derivadas</a:t>
            </a:r>
            <a:r>
              <a:rPr lang="es-PE" baseline="0" dirty="0" smtClean="0"/>
              <a:t> de ecuaciones paramétricas</a:t>
            </a:r>
          </a:p>
          <a:p>
            <a:endParaRPr lang="es-PE" baseline="0" dirty="0" smtClean="0"/>
          </a:p>
          <a:p>
            <a:r>
              <a:rPr lang="es-PE" baseline="0" dirty="0" smtClean="0"/>
              <a:t>Dirección de Formación Básica</a:t>
            </a:r>
            <a:endParaRPr lang="es-PE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94BEDFA-8190-41C4-A87E-C5CEAFC3FFC2}" type="slidenum">
              <a:rPr lang="es-PE" smtClean="0"/>
              <a:t>1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91077661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2 Marcador de notas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pPr marL="0" indent="0">
                  <a:lnSpc>
                    <a:spcPct val="150000"/>
                  </a:lnSpc>
                  <a:buNone/>
                </a:pPr>
                <a:r>
                  <a:rPr lang="es-PE" dirty="0" smtClean="0"/>
                  <a:t>Habilidades</a:t>
                </a:r>
                <a:r>
                  <a:rPr lang="es-PE" baseline="0" dirty="0" smtClean="0"/>
                  <a:t> a desarrollar</a:t>
                </a:r>
              </a:p>
              <a:p>
                <a:pPr marL="0" indent="0">
                  <a:lnSpc>
                    <a:spcPct val="150000"/>
                  </a:lnSpc>
                  <a:buNone/>
                </a:pPr>
                <a:r>
                  <a:rPr lang="es-PE" baseline="0" dirty="0" smtClean="0"/>
                  <a:t>Al terminar el presente tema, usted estará en la capacidad de:</a:t>
                </a:r>
              </a:p>
              <a:p>
                <a:pPr marL="0" indent="0">
                  <a:lnSpc>
                    <a:spcPct val="150000"/>
                  </a:lnSpc>
                  <a:buNone/>
                </a:pPr>
                <a:r>
                  <a:rPr lang="es-PE" baseline="0" dirty="0" smtClean="0"/>
                  <a:t>1) Obtener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s-PE" b="0" i="1" baseline="0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s-PE" b="0" i="1" baseline="0" smtClean="0">
                            <a:latin typeface="Cambria Math"/>
                          </a:rPr>
                          <m:t>𝑑𝑦</m:t>
                        </m:r>
                      </m:num>
                      <m:den>
                        <m:r>
                          <a:rPr lang="es-PE" b="0" i="1" baseline="0" smtClean="0">
                            <a:latin typeface="Cambria Math"/>
                          </a:rPr>
                          <m:t>𝑑𝑥</m:t>
                        </m:r>
                      </m:den>
                    </m:f>
                  </m:oMath>
                </a14:m>
                <a:r>
                  <a:rPr lang="es-PE" dirty="0" smtClean="0"/>
                  <a:t> cuando </a:t>
                </a:r>
                <a14:m>
                  <m:oMath xmlns:m="http://schemas.openxmlformats.org/officeDocument/2006/math">
                    <m:r>
                      <a:rPr lang="es-PE" b="0" i="1" smtClean="0">
                        <a:latin typeface="Cambria Math"/>
                      </a:rPr>
                      <m:t>𝑥</m:t>
                    </m:r>
                    <m:r>
                      <a:rPr lang="es-PE" b="0" i="1" smtClean="0">
                        <a:latin typeface="Cambria Math"/>
                      </a:rPr>
                      <m:t>=</m:t>
                    </m:r>
                    <m:r>
                      <a:rPr lang="es-PE" b="0" i="1" smtClean="0">
                        <a:latin typeface="Cambria Math"/>
                      </a:rPr>
                      <m:t>𝑥</m:t>
                    </m:r>
                    <m:r>
                      <a:rPr lang="es-PE" b="0" i="1" smtClean="0">
                        <a:latin typeface="Cambria Math"/>
                      </a:rPr>
                      <m:t>(</m:t>
                    </m:r>
                    <m:r>
                      <a:rPr lang="es-PE" b="0" i="1" smtClean="0">
                        <a:latin typeface="Cambria Math"/>
                      </a:rPr>
                      <m:t>𝑡</m:t>
                    </m:r>
                    <m:r>
                      <a:rPr lang="es-PE" b="0" i="1" smtClean="0">
                        <a:latin typeface="Cambria Math"/>
                      </a:rPr>
                      <m:t>)</m:t>
                    </m:r>
                  </m:oMath>
                </a14:m>
                <a:r>
                  <a:rPr lang="es-PE" dirty="0" smtClean="0"/>
                  <a:t> y </a:t>
                </a:r>
                <a14:m>
                  <m:oMath xmlns:m="http://schemas.openxmlformats.org/officeDocument/2006/math">
                    <m:r>
                      <a:rPr lang="es-PE" b="0" i="1" smtClean="0">
                        <a:latin typeface="Cambria Math"/>
                      </a:rPr>
                      <m:t>𝑦</m:t>
                    </m:r>
                    <m:r>
                      <a:rPr lang="es-PE" b="0" i="1" smtClean="0">
                        <a:latin typeface="Cambria Math"/>
                      </a:rPr>
                      <m:t>=</m:t>
                    </m:r>
                    <m:r>
                      <a:rPr lang="es-PE" b="0" i="1" smtClean="0">
                        <a:latin typeface="Cambria Math"/>
                      </a:rPr>
                      <m:t>𝑦</m:t>
                    </m:r>
                    <m:r>
                      <a:rPr lang="es-PE" b="0" i="1" smtClean="0">
                        <a:latin typeface="Cambria Math"/>
                      </a:rPr>
                      <m:t>(</m:t>
                    </m:r>
                    <m:r>
                      <a:rPr lang="es-PE" b="0" i="1" smtClean="0">
                        <a:latin typeface="Cambria Math"/>
                      </a:rPr>
                      <m:t>𝑡</m:t>
                    </m:r>
                    <m:r>
                      <a:rPr lang="es-PE" b="0" i="1" smtClean="0">
                        <a:latin typeface="Cambria Math"/>
                      </a:rPr>
                      <m:t>)</m:t>
                    </m:r>
                  </m:oMath>
                </a14:m>
                <a:endParaRPr lang="es-PE" dirty="0"/>
              </a:p>
            </p:txBody>
          </p:sp>
        </mc:Choice>
        <mc:Fallback xmlns="">
          <p:sp>
            <p:nvSpPr>
              <p:cNvPr id="3" name="2 Marcador de notas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pPr marL="0" indent="0">
                  <a:lnSpc>
                    <a:spcPct val="150000"/>
                  </a:lnSpc>
                  <a:buNone/>
                </a:pPr>
                <a:r>
                  <a:rPr lang="es-PE" dirty="0" smtClean="0"/>
                  <a:t>Habilidades</a:t>
                </a:r>
                <a:r>
                  <a:rPr lang="es-PE" baseline="0" dirty="0" smtClean="0"/>
                  <a:t> a desarrollar</a:t>
                </a:r>
              </a:p>
              <a:p>
                <a:pPr marL="0" indent="0">
                  <a:lnSpc>
                    <a:spcPct val="150000"/>
                  </a:lnSpc>
                  <a:buNone/>
                </a:pPr>
                <a:r>
                  <a:rPr lang="es-PE" baseline="0" dirty="0" smtClean="0"/>
                  <a:t>Al terminar el presente tema, usted estará en la capacidad de:</a:t>
                </a:r>
              </a:p>
              <a:p>
                <a:pPr marL="0" indent="0">
                  <a:lnSpc>
                    <a:spcPct val="150000"/>
                  </a:lnSpc>
                  <a:buNone/>
                </a:pPr>
                <a:r>
                  <a:rPr lang="es-PE" baseline="0" dirty="0" smtClean="0"/>
                  <a:t>1) Obtener </a:t>
                </a:r>
                <a:r>
                  <a:rPr lang="es-PE" b="0" i="0" baseline="0" smtClean="0">
                    <a:latin typeface="Cambria Math"/>
                  </a:rPr>
                  <a:t>𝑑𝑦/𝑑𝑥</a:t>
                </a:r>
                <a:r>
                  <a:rPr lang="es-PE" dirty="0" smtClean="0"/>
                  <a:t> cuando </a:t>
                </a:r>
                <a:r>
                  <a:rPr lang="es-PE" b="0" i="0" smtClean="0">
                    <a:latin typeface="Cambria Math"/>
                  </a:rPr>
                  <a:t>𝑥=𝑥(𝑡)</a:t>
                </a:r>
                <a:r>
                  <a:rPr lang="es-PE" dirty="0" smtClean="0"/>
                  <a:t> y </a:t>
                </a:r>
                <a:r>
                  <a:rPr lang="es-PE" b="0" i="0" smtClean="0">
                    <a:latin typeface="Cambria Math"/>
                  </a:rPr>
                  <a:t>𝑦=𝑦(𝑡)</a:t>
                </a:r>
                <a:endParaRPr lang="es-PE" dirty="0"/>
              </a:p>
            </p:txBody>
          </p:sp>
        </mc:Fallback>
      </mc:AlternateContent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94BEDFA-8190-41C4-A87E-C5CEAFC3FFC2}" type="slidenum">
              <a:rPr lang="es-PE" smtClean="0"/>
              <a:t>2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39696040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2 Marcador de notas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pPr marL="0" indent="0">
                  <a:buNone/>
                </a:pPr>
                <a:r>
                  <a:rPr lang="es-PE" dirty="0" smtClean="0">
                    <a:solidFill>
                      <a:srgbClr val="FF0000"/>
                    </a:solidFill>
                  </a:rPr>
                  <a:t>Problema motivador</a:t>
                </a:r>
              </a:p>
              <a:p>
                <a:pPr marL="0" indent="0">
                  <a:buNone/>
                </a:pPr>
                <a:r>
                  <a:rPr lang="es-PE" dirty="0" smtClean="0">
                    <a:solidFill>
                      <a:srgbClr val="FF0000"/>
                    </a:solidFill>
                  </a:rPr>
                  <a:t>¿Cómo</a:t>
                </a:r>
                <a:r>
                  <a:rPr lang="es-PE" baseline="0" dirty="0" smtClean="0">
                    <a:solidFill>
                      <a:srgbClr val="FF0000"/>
                    </a:solidFill>
                  </a:rPr>
                  <a:t> podemos obtener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s-PE" b="0" i="1" baseline="0" smtClean="0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s-PE" b="0" i="1" baseline="0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𝑑𝑦</m:t>
                        </m:r>
                      </m:num>
                      <m:den>
                        <m:r>
                          <a:rPr lang="es-PE" b="0" i="1" baseline="0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𝑑𝑥</m:t>
                        </m:r>
                      </m:den>
                    </m:f>
                  </m:oMath>
                </a14:m>
                <a:r>
                  <a:rPr lang="es-PE" dirty="0" smtClean="0">
                    <a:solidFill>
                      <a:srgbClr val="FF0000"/>
                    </a:solidFill>
                  </a:rPr>
                  <a:t> si </a:t>
                </a:r>
                <a14:m>
                  <m:oMath xmlns:m="http://schemas.openxmlformats.org/officeDocument/2006/math">
                    <m:r>
                      <a:rPr lang="es-PE" b="0" i="1" smtClean="0">
                        <a:solidFill>
                          <a:srgbClr val="FF0000"/>
                        </a:solidFill>
                        <a:latin typeface="Cambria Math"/>
                      </a:rPr>
                      <m:t>𝑥</m:t>
                    </m:r>
                    <m:r>
                      <a:rPr lang="es-PE" b="0" i="1" smtClean="0">
                        <a:solidFill>
                          <a:srgbClr val="FF0000"/>
                        </a:solidFill>
                        <a:latin typeface="Cambria Math"/>
                      </a:rPr>
                      <m:t>=</m:t>
                    </m:r>
                    <m:r>
                      <a:rPr lang="es-PE" b="0" i="1" smtClean="0">
                        <a:solidFill>
                          <a:srgbClr val="FF0000"/>
                        </a:solidFill>
                        <a:latin typeface="Cambria Math"/>
                      </a:rPr>
                      <m:t>𝑡</m:t>
                    </m:r>
                    <m:r>
                      <a:rPr lang="es-PE" b="0" i="1" smtClean="0">
                        <a:solidFill>
                          <a:srgbClr val="FF0000"/>
                        </a:solidFill>
                        <a:latin typeface="Cambria Math"/>
                      </a:rPr>
                      <m:t>−</m:t>
                    </m:r>
                    <m:sSup>
                      <m:sSupPr>
                        <m:ctrlPr>
                          <a:rPr lang="es-PE" b="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es-PE" b="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𝑡</m:t>
                        </m:r>
                      </m:e>
                      <m:sup>
                        <m:r>
                          <a:rPr lang="es-PE" b="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r>
                  <a:rPr lang="es-PE" dirty="0" smtClean="0">
                    <a:solidFill>
                      <a:srgbClr val="FF0000"/>
                    </a:solidFill>
                  </a:rPr>
                  <a:t> y </a:t>
                </a:r>
                <a14:m>
                  <m:oMath xmlns:m="http://schemas.openxmlformats.org/officeDocument/2006/math">
                    <m:r>
                      <a:rPr lang="es-PE" b="0" i="1" smtClean="0">
                        <a:solidFill>
                          <a:srgbClr val="FF0000"/>
                        </a:solidFill>
                        <a:latin typeface="Cambria Math"/>
                      </a:rPr>
                      <m:t>𝑦</m:t>
                    </m:r>
                    <m:r>
                      <a:rPr lang="es-PE" b="0" i="1" smtClean="0">
                        <a:solidFill>
                          <a:srgbClr val="FF0000"/>
                        </a:solidFill>
                        <a:latin typeface="Cambria Math"/>
                      </a:rPr>
                      <m:t>=</m:t>
                    </m:r>
                    <m:r>
                      <a:rPr lang="es-PE" b="0" i="1" smtClean="0">
                        <a:solidFill>
                          <a:srgbClr val="FF0000"/>
                        </a:solidFill>
                        <a:latin typeface="Cambria Math"/>
                      </a:rPr>
                      <m:t>𝑡</m:t>
                    </m:r>
                    <m:r>
                      <a:rPr lang="es-PE" b="0" i="1" smtClean="0">
                        <a:solidFill>
                          <a:srgbClr val="FF0000"/>
                        </a:solidFill>
                        <a:latin typeface="Cambria Math"/>
                      </a:rPr>
                      <m:t>−</m:t>
                    </m:r>
                    <m:sSup>
                      <m:sSupPr>
                        <m:ctrlPr>
                          <a:rPr lang="es-PE" b="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es-PE" b="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𝑡</m:t>
                        </m:r>
                      </m:e>
                      <m:sup>
                        <m:r>
                          <a:rPr lang="es-PE" b="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3</m:t>
                        </m:r>
                      </m:sup>
                    </m:sSup>
                  </m:oMath>
                </a14:m>
                <a:r>
                  <a:rPr lang="es-PE" dirty="0" smtClean="0">
                    <a:solidFill>
                      <a:srgbClr val="FF0000"/>
                    </a:solidFill>
                  </a:rPr>
                  <a:t>?</a:t>
                </a:r>
              </a:p>
            </p:txBody>
          </p:sp>
        </mc:Choice>
        <mc:Fallback xmlns="">
          <p:sp>
            <p:nvSpPr>
              <p:cNvPr id="3" name="2 Marcador de notas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pPr marL="0" indent="0">
                  <a:buNone/>
                </a:pPr>
                <a:r>
                  <a:rPr lang="es-PE" dirty="0" smtClean="0">
                    <a:solidFill>
                      <a:srgbClr val="FF0000"/>
                    </a:solidFill>
                  </a:rPr>
                  <a:t>Problema motivador</a:t>
                </a:r>
              </a:p>
              <a:p>
                <a:pPr marL="0" indent="0">
                  <a:lnSpc>
                    <a:spcPct val="150000"/>
                  </a:lnSpc>
                  <a:buNone/>
                </a:pPr>
                <a:r>
                  <a:rPr lang="es-PE" sz="1200" dirty="0" smtClean="0"/>
                  <a:t>El </a:t>
                </a:r>
                <a:r>
                  <a:rPr lang="es-PE" sz="1200" dirty="0"/>
                  <a:t>costo total (en dólares) de producción de </a:t>
                </a:r>
                <a:r>
                  <a:rPr lang="es-PE" sz="1200" i="0" dirty="0" smtClean="0">
                    <a:latin typeface="Cambria Math"/>
                  </a:rPr>
                  <a:t>𝑥</a:t>
                </a:r>
                <a:r>
                  <a:rPr lang="es-PE" sz="1200" i="1" dirty="0"/>
                  <a:t> </a:t>
                </a:r>
                <a:r>
                  <a:rPr lang="es-PE" sz="1200" dirty="0"/>
                  <a:t>unidades de cierto artículo está </a:t>
                </a:r>
                <a:r>
                  <a:rPr lang="es-PE" sz="1200" dirty="0" smtClean="0"/>
                  <a:t>dado por </a:t>
                </a:r>
                <a:r>
                  <a:rPr lang="es-PE" sz="1200" i="0" dirty="0" smtClean="0">
                    <a:latin typeface="Cambria Math"/>
                  </a:rPr>
                  <a:t>𝐶</a:t>
                </a:r>
                <a:r>
                  <a:rPr lang="es-PE" sz="1200" b="0" i="0" dirty="0" smtClean="0">
                    <a:latin typeface="Cambria Math"/>
                  </a:rPr>
                  <a:t>=</a:t>
                </a:r>
                <a:r>
                  <a:rPr lang="es-PE" sz="1200" i="0" dirty="0" smtClean="0">
                    <a:latin typeface="Cambria Math"/>
                  </a:rPr>
                  <a:t>3100</a:t>
                </a:r>
                <a:r>
                  <a:rPr lang="es-PE" sz="1200" b="0" i="0" dirty="0" smtClean="0">
                    <a:latin typeface="Cambria Math"/>
                  </a:rPr>
                  <a:t>+</a:t>
                </a:r>
                <a:r>
                  <a:rPr lang="es-PE" sz="1200" i="0" dirty="0" smtClean="0">
                    <a:latin typeface="Cambria Math"/>
                  </a:rPr>
                  <a:t>25𝑥 </a:t>
                </a:r>
                <a:r>
                  <a:rPr lang="es-PE" sz="1200" dirty="0" smtClean="0"/>
                  <a:t>y </a:t>
                </a:r>
                <a:r>
                  <a:rPr lang="es-PE" sz="1200" dirty="0"/>
                  <a:t>cada unidad se vende a $37. El fabricante quiere saber cuántas </a:t>
                </a:r>
                <a:r>
                  <a:rPr lang="es-PE" sz="1200" dirty="0" smtClean="0"/>
                  <a:t>unidades deberá </a:t>
                </a:r>
                <a:r>
                  <a:rPr lang="es-PE" sz="1200" dirty="0"/>
                  <a:t>producir y vender para obtener una utilidad </a:t>
                </a:r>
                <a:r>
                  <a:rPr lang="es-PE" sz="1200" b="1" dirty="0"/>
                  <a:t>de al menos </a:t>
                </a:r>
                <a:r>
                  <a:rPr lang="es-PE" sz="1200" dirty="0"/>
                  <a:t>$2000</a:t>
                </a:r>
                <a:r>
                  <a:rPr lang="es-PE" sz="1200" dirty="0" smtClean="0"/>
                  <a:t>.</a:t>
                </a:r>
                <a:endParaRPr lang="es-PE" sz="1200" dirty="0" smtClean="0"/>
              </a:p>
            </p:txBody>
          </p:sp>
        </mc:Fallback>
      </mc:AlternateContent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94BEDFA-8190-41C4-A87E-C5CEAFC3FFC2}" type="slidenum">
              <a:rPr lang="es-PE" smtClean="0"/>
              <a:t>3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69081778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2 Marcador de notas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r>
                  <a:rPr lang="es-PE" dirty="0" smtClean="0"/>
                  <a:t>Ecuaciones paramétricas</a:t>
                </a:r>
              </a:p>
              <a:p>
                <a:endParaRPr lang="es-PE" dirty="0" smtClean="0"/>
              </a:p>
              <a:p>
                <a:pPr marL="0" marR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s-PE" sz="1200" dirty="0" smtClean="0"/>
                  <a:t>En lugar de escribir una curva expresando la coordenada </a:t>
                </a:r>
                <a14:m>
                  <m:oMath xmlns:m="http://schemas.openxmlformats.org/officeDocument/2006/math">
                    <m:r>
                      <a:rPr lang="es-PE" sz="1200" b="0" i="1" smtClean="0">
                        <a:latin typeface="Cambria Math"/>
                      </a:rPr>
                      <m:t>𝑦</m:t>
                    </m:r>
                  </m:oMath>
                </a14:m>
                <a:r>
                  <a:rPr lang="es-PE" sz="1200" dirty="0" smtClean="0"/>
                  <a:t> de un punto </a:t>
                </a:r>
                <a14:m>
                  <m:oMath xmlns:m="http://schemas.openxmlformats.org/officeDocument/2006/math">
                    <m:r>
                      <a:rPr lang="es-PE" sz="1200" b="0" i="1" smtClean="0">
                        <a:latin typeface="Cambria Math"/>
                      </a:rPr>
                      <m:t>𝑃</m:t>
                    </m:r>
                    <m:r>
                      <a:rPr lang="es-PE" sz="1200" b="0" i="1" smtClean="0">
                        <a:latin typeface="Cambria Math"/>
                      </a:rPr>
                      <m:t>(</m:t>
                    </m:r>
                    <m:r>
                      <a:rPr lang="es-PE" sz="1200" b="0" i="1" smtClean="0">
                        <a:latin typeface="Cambria Math"/>
                      </a:rPr>
                      <m:t>𝑥</m:t>
                    </m:r>
                    <m:r>
                      <a:rPr lang="es-PE" sz="1200" b="0" i="1" smtClean="0">
                        <a:latin typeface="Cambria Math"/>
                      </a:rPr>
                      <m:t>;</m:t>
                    </m:r>
                    <m:r>
                      <a:rPr lang="es-PE" sz="1200" b="0" i="1" smtClean="0">
                        <a:latin typeface="Cambria Math"/>
                      </a:rPr>
                      <m:t>𝑦</m:t>
                    </m:r>
                    <m:r>
                      <a:rPr lang="es-PE" sz="1200" b="0" i="1" smtClean="0">
                        <a:latin typeface="Cambria Math"/>
                      </a:rPr>
                      <m:t>)</m:t>
                    </m:r>
                  </m:oMath>
                </a14:m>
                <a:r>
                  <a:rPr lang="es-PE" sz="1200" dirty="0" smtClean="0"/>
                  <a:t> de la curva en función de </a:t>
                </a:r>
                <a14:m>
                  <m:oMath xmlns:m="http://schemas.openxmlformats.org/officeDocument/2006/math">
                    <m:r>
                      <a:rPr lang="es-PE" sz="1200" b="0" i="1" smtClean="0">
                        <a:latin typeface="Cambria Math"/>
                      </a:rPr>
                      <m:t>𝑥</m:t>
                    </m:r>
                  </m:oMath>
                </a14:m>
                <a:r>
                  <a:rPr lang="es-PE" sz="1200" dirty="0" smtClean="0"/>
                  <a:t>, frecuentemente es más conveniente expresar ambas coordenadas en función de un tercera variable.</a:t>
                </a:r>
              </a:p>
              <a:p>
                <a:endParaRPr lang="es-PE" dirty="0" smtClean="0"/>
              </a:p>
              <a:p>
                <a14:m>
                  <m:oMath xmlns:m="http://schemas.openxmlformats.org/officeDocument/2006/math">
                    <m:r>
                      <a:rPr lang="es-PE" b="0" i="1" smtClean="0">
                        <a:latin typeface="Cambria Math"/>
                      </a:rPr>
                      <m:t>𝑥</m:t>
                    </m:r>
                    <m:r>
                      <a:rPr lang="es-PE" b="0" i="1" smtClean="0">
                        <a:latin typeface="Cambria Math"/>
                      </a:rPr>
                      <m:t>=</m:t>
                    </m:r>
                    <m:r>
                      <a:rPr lang="es-PE" b="0" i="1" smtClean="0">
                        <a:latin typeface="Cambria Math"/>
                      </a:rPr>
                      <m:t>𝑓</m:t>
                    </m:r>
                    <m:r>
                      <a:rPr lang="es-PE" b="0" i="1" smtClean="0">
                        <a:latin typeface="Cambria Math"/>
                      </a:rPr>
                      <m:t>(</m:t>
                    </m:r>
                    <m:r>
                      <a:rPr lang="es-PE" b="0" i="1" smtClean="0">
                        <a:latin typeface="Cambria Math"/>
                      </a:rPr>
                      <m:t>𝑡</m:t>
                    </m:r>
                    <m:r>
                      <a:rPr lang="es-PE" b="0" i="1" smtClean="0">
                        <a:latin typeface="Cambria Math"/>
                      </a:rPr>
                      <m:t>)</m:t>
                    </m:r>
                  </m:oMath>
                </a14:m>
                <a:r>
                  <a:rPr lang="es-PE" dirty="0" smtClean="0"/>
                  <a:t>     </a:t>
                </a:r>
                <a14:m>
                  <m:oMath xmlns:m="http://schemas.openxmlformats.org/officeDocument/2006/math">
                    <m:r>
                      <a:rPr lang="es-PE" b="0" i="1" dirty="0" smtClean="0">
                        <a:latin typeface="Cambria Math"/>
                      </a:rPr>
                      <m:t>𝑦</m:t>
                    </m:r>
                    <m:r>
                      <a:rPr lang="es-PE" b="0" i="1" dirty="0" smtClean="0">
                        <a:latin typeface="Cambria Math"/>
                      </a:rPr>
                      <m:t>=</m:t>
                    </m:r>
                    <m:r>
                      <a:rPr lang="es-PE" b="0" i="1" dirty="0" smtClean="0">
                        <a:latin typeface="Cambria Math"/>
                      </a:rPr>
                      <m:t>𝑔</m:t>
                    </m:r>
                    <m:r>
                      <a:rPr lang="es-PE" b="0" i="1" dirty="0" smtClean="0">
                        <a:latin typeface="Cambria Math"/>
                      </a:rPr>
                      <m:t>(</m:t>
                    </m:r>
                    <m:r>
                      <a:rPr lang="es-PE" b="0" i="1" dirty="0" smtClean="0">
                        <a:latin typeface="Cambria Math"/>
                      </a:rPr>
                      <m:t>𝑡</m:t>
                    </m:r>
                    <m:r>
                      <a:rPr lang="es-PE" b="0" i="1" dirty="0" smtClean="0">
                        <a:latin typeface="Cambria Math"/>
                      </a:rPr>
                      <m:t>)</m:t>
                    </m:r>
                  </m:oMath>
                </a14:m>
                <a:endParaRPr lang="es-PE" dirty="0" smtClean="0"/>
              </a:p>
              <a:p>
                <a:endParaRPr lang="es-PE" dirty="0" smtClean="0"/>
              </a:p>
              <a:p>
                <a:pPr marL="0" marR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s-PE" dirty="0" smtClean="0"/>
                  <a:t>Estas </a:t>
                </a:r>
                <a:r>
                  <a:rPr lang="es-PE" sz="1200" dirty="0" smtClean="0"/>
                  <a:t>ecuaciones se conocen con el nombre de ecuaciones paramétricas y la variable </a:t>
                </a:r>
                <a14:m>
                  <m:oMath xmlns:m="http://schemas.openxmlformats.org/officeDocument/2006/math">
                    <m:r>
                      <a:rPr lang="es-PE" sz="1200" b="0" i="1" smtClean="0">
                        <a:latin typeface="Cambria Math"/>
                      </a:rPr>
                      <m:t>𝑡</m:t>
                    </m:r>
                  </m:oMath>
                </a14:m>
                <a:r>
                  <a:rPr lang="es-PE" sz="1200" dirty="0" smtClean="0"/>
                  <a:t> es conocida como el parámetro.</a:t>
                </a:r>
              </a:p>
              <a:p>
                <a:endParaRPr lang="es-PE" dirty="0"/>
              </a:p>
            </p:txBody>
          </p:sp>
        </mc:Choice>
        <mc:Fallback xmlns="">
          <p:sp>
            <p:nvSpPr>
              <p:cNvPr id="3" name="2 Marcador de notas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r>
                  <a:rPr lang="es-PE" dirty="0" smtClean="0"/>
                  <a:t>Ecuaciones paramétricas</a:t>
                </a:r>
              </a:p>
              <a:p>
                <a:endParaRPr lang="es-PE" dirty="0" smtClean="0"/>
              </a:p>
              <a:p>
                <a:pPr marL="0" marR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s-PE" sz="1200" dirty="0" smtClean="0"/>
                  <a:t>En lugar de escribir una curva expresando la coordenada </a:t>
                </a:r>
                <a:r>
                  <a:rPr lang="es-PE" sz="1200" b="0" i="0" smtClean="0">
                    <a:latin typeface="Cambria Math"/>
                  </a:rPr>
                  <a:t>𝑦</a:t>
                </a:r>
                <a:r>
                  <a:rPr lang="es-PE" sz="1200" dirty="0" smtClean="0"/>
                  <a:t> de un punto </a:t>
                </a:r>
                <a:r>
                  <a:rPr lang="es-PE" sz="1200" b="0" i="0" smtClean="0">
                    <a:latin typeface="Cambria Math"/>
                  </a:rPr>
                  <a:t>𝑃(𝑥;𝑦)</a:t>
                </a:r>
                <a:r>
                  <a:rPr lang="es-PE" sz="1200" dirty="0" smtClean="0"/>
                  <a:t> de la curva en función de </a:t>
                </a:r>
                <a:r>
                  <a:rPr lang="es-PE" sz="1200" b="0" i="0" smtClean="0">
                    <a:latin typeface="Cambria Math"/>
                  </a:rPr>
                  <a:t>𝑥</a:t>
                </a:r>
                <a:r>
                  <a:rPr lang="es-PE" sz="1200" dirty="0" smtClean="0"/>
                  <a:t>, frecuentemente es más conveniente expresar ambas coordenadas en función de un tercera variable.</a:t>
                </a:r>
              </a:p>
              <a:p>
                <a:endParaRPr lang="es-PE" dirty="0" smtClean="0"/>
              </a:p>
              <a:p>
                <a:r>
                  <a:rPr lang="es-PE" b="0" i="0" smtClean="0">
                    <a:latin typeface="Cambria Math"/>
                  </a:rPr>
                  <a:t>𝑥=𝑓(𝑡)</a:t>
                </a:r>
                <a:r>
                  <a:rPr lang="es-PE" dirty="0" smtClean="0"/>
                  <a:t>     </a:t>
                </a:r>
                <a:r>
                  <a:rPr lang="es-PE" b="0" i="0" dirty="0" smtClean="0">
                    <a:latin typeface="Cambria Math"/>
                  </a:rPr>
                  <a:t>𝑦=𝑔(𝑡)</a:t>
                </a:r>
                <a:endParaRPr lang="es-PE" dirty="0" smtClean="0"/>
              </a:p>
              <a:p>
                <a:endParaRPr lang="es-PE" dirty="0" smtClean="0"/>
              </a:p>
              <a:p>
                <a:pPr marL="0" marR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s-PE" dirty="0" smtClean="0"/>
                  <a:t>Estas </a:t>
                </a:r>
                <a:r>
                  <a:rPr lang="es-PE" sz="1200" dirty="0" smtClean="0"/>
                  <a:t>ecuaciones se conocen con el nombre de ecuaciones paramétricas y la variable </a:t>
                </a:r>
                <a:r>
                  <a:rPr lang="es-PE" sz="1200" b="0" i="0" smtClean="0">
                    <a:latin typeface="Cambria Math"/>
                  </a:rPr>
                  <a:t>𝑡</a:t>
                </a:r>
                <a:r>
                  <a:rPr lang="es-PE" sz="1200" dirty="0" smtClean="0"/>
                  <a:t> es conocida como el parámetro.</a:t>
                </a:r>
              </a:p>
              <a:p>
                <a:endParaRPr lang="es-PE" dirty="0"/>
              </a:p>
            </p:txBody>
          </p:sp>
        </mc:Fallback>
      </mc:AlternateContent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94BEDFA-8190-41C4-A87E-C5CEAFC3FFC2}" type="slidenum">
              <a:rPr lang="es-PE" smtClean="0"/>
              <a:t>4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14913981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2 Marcador de notas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r>
                  <a:rPr lang="es-PE" dirty="0" smtClean="0"/>
                  <a:t>Ejemplo</a:t>
                </a:r>
              </a:p>
              <a:p>
                <a:r>
                  <a:rPr lang="es-PE" dirty="0" smtClean="0"/>
                  <a:t>Dada la siguiente</a:t>
                </a:r>
                <a:r>
                  <a:rPr lang="es-PE" baseline="0" dirty="0" smtClean="0"/>
                  <a:t> función definida por las ecuaciones paramétricas</a:t>
                </a:r>
              </a:p>
              <a:p>
                <a:pPr marL="0" marR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 xmlns:m="http://schemas.openxmlformats.org/officeDocument/2006/math">
                    <m:d>
                      <m:dPr>
                        <m:begChr m:val="{"/>
                        <m:endChr m:val=""/>
                        <m:ctrlPr>
                          <a:rPr lang="es-PE" sz="1200" i="1" smtClean="0">
                            <a:latin typeface="Cambria Math"/>
                          </a:rPr>
                        </m:ctrlPr>
                      </m:dPr>
                      <m:e>
                        <m:eqArr>
                          <m:eqArrPr>
                            <m:ctrlPr>
                              <a:rPr lang="es-PE" sz="1200" i="1" smtClean="0">
                                <a:latin typeface="Cambria Math"/>
                              </a:rPr>
                            </m:ctrlPr>
                          </m:eqArrPr>
                          <m:e>
                            <m:r>
                              <a:rPr lang="es-PE" sz="1200" b="0" i="1" smtClean="0">
                                <a:latin typeface="Cambria Math"/>
                              </a:rPr>
                              <m:t>𝑥</m:t>
                            </m:r>
                            <m:r>
                              <a:rPr lang="es-PE" sz="1200" b="0" i="1" smtClean="0">
                                <a:latin typeface="Cambria Math"/>
                              </a:rPr>
                              <m:t>=</m:t>
                            </m:r>
                            <m:r>
                              <a:rPr lang="es-PE" sz="1200" b="0" i="1" smtClean="0">
                                <a:latin typeface="Cambria Math"/>
                              </a:rPr>
                              <m:t>𝑡</m:t>
                            </m:r>
                            <m:r>
                              <a:rPr lang="es-PE" sz="1200" b="0" i="1" smtClean="0">
                                <a:latin typeface="Cambria Math"/>
                              </a:rPr>
                              <m:t>−</m:t>
                            </m:r>
                            <m:sSup>
                              <m:sSupPr>
                                <m:ctrlPr>
                                  <a:rPr lang="es-PE" sz="1200" b="0" i="1" smtClean="0"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a:rPr lang="es-PE" sz="1200" b="0" i="1" smtClean="0">
                                    <a:latin typeface="Cambria Math"/>
                                  </a:rPr>
                                  <m:t>𝑡</m:t>
                                </m:r>
                              </m:e>
                              <m:sup>
                                <m:r>
                                  <a:rPr lang="es-PE" sz="1200" b="0" i="1" smtClean="0">
                                    <a:latin typeface="Cambria Math"/>
                                  </a:rPr>
                                  <m:t>2</m:t>
                                </m:r>
                              </m:sup>
                            </m:sSup>
                          </m:e>
                          <m:e>
                            <m:r>
                              <a:rPr lang="es-PE" sz="1200" b="0" i="1" smtClean="0">
                                <a:latin typeface="Cambria Math"/>
                              </a:rPr>
                              <m:t>𝑦</m:t>
                            </m:r>
                            <m:r>
                              <a:rPr lang="es-PE" sz="1200" b="0" i="1" smtClean="0">
                                <a:latin typeface="Cambria Math"/>
                              </a:rPr>
                              <m:t>=</m:t>
                            </m:r>
                            <m:r>
                              <a:rPr lang="es-PE" sz="1200" b="0" i="1" smtClean="0">
                                <a:latin typeface="Cambria Math"/>
                              </a:rPr>
                              <m:t>𝑡</m:t>
                            </m:r>
                            <m:r>
                              <a:rPr lang="es-PE" sz="1200" b="0" i="1" smtClean="0">
                                <a:latin typeface="Cambria Math"/>
                              </a:rPr>
                              <m:t>−</m:t>
                            </m:r>
                            <m:sSup>
                              <m:sSupPr>
                                <m:ctrlPr>
                                  <a:rPr lang="es-PE" sz="1200" b="0" i="1" smtClean="0"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a:rPr lang="es-PE" sz="1200" b="0" i="1" smtClean="0">
                                    <a:latin typeface="Cambria Math"/>
                                  </a:rPr>
                                  <m:t>𝑡</m:t>
                                </m:r>
                              </m:e>
                              <m:sup>
                                <m:r>
                                  <a:rPr lang="es-PE" sz="1200" b="0" i="1" smtClean="0">
                                    <a:latin typeface="Cambria Math"/>
                                  </a:rPr>
                                  <m:t>3</m:t>
                                </m:r>
                              </m:sup>
                            </m:sSup>
                          </m:e>
                        </m:eqArr>
                      </m:e>
                    </m:d>
                  </m:oMath>
                </a14:m>
                <a:r>
                  <a:rPr lang="es-PE" sz="1200" dirty="0" smtClean="0"/>
                  <a:t> con </a:t>
                </a:r>
                <a14:m>
                  <m:oMath xmlns:m="http://schemas.openxmlformats.org/officeDocument/2006/math">
                    <m:r>
                      <a:rPr lang="es-PE" sz="1200" b="0" i="1" smtClean="0">
                        <a:latin typeface="Cambria Math"/>
                      </a:rPr>
                      <m:t>𝑡</m:t>
                    </m:r>
                    <m:r>
                      <a:rPr lang="es-PE" sz="1200" b="0" i="1" smtClean="0">
                        <a:latin typeface="Cambria Math"/>
                        <a:ea typeface="Cambria Math"/>
                      </a:rPr>
                      <m:t>∈</m:t>
                    </m:r>
                    <m:r>
                      <a:rPr lang="es-PE" sz="1200" b="0" i="1" smtClean="0">
                        <a:latin typeface="Cambria Math"/>
                        <a:ea typeface="Cambria Math"/>
                      </a:rPr>
                      <m:t>ℝ</m:t>
                    </m:r>
                  </m:oMath>
                </a14:m>
                <a:endParaRPr lang="es-PE" sz="1200" dirty="0" smtClean="0"/>
              </a:p>
              <a:p>
                <a:pPr marL="0" marR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s-PE" sz="1200" dirty="0" smtClean="0"/>
                  <a:t>Obtenga </a:t>
                </a:r>
                <a14:m>
                  <m:oMath xmlns:m="http://schemas.openxmlformats.org/officeDocument/2006/math">
                    <m:f>
                      <m:fPr>
                        <m:type m:val="lin"/>
                        <m:ctrlPr>
                          <a:rPr lang="es-PE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s-PE" b="0" i="1" smtClean="0">
                            <a:latin typeface="Cambria Math"/>
                          </a:rPr>
                          <m:t>𝑑𝑦</m:t>
                        </m:r>
                      </m:num>
                      <m:den>
                        <m:r>
                          <a:rPr lang="es-PE" b="0" i="1" smtClean="0">
                            <a:latin typeface="Cambria Math"/>
                          </a:rPr>
                          <m:t>𝑑𝑥</m:t>
                        </m:r>
                      </m:den>
                    </m:f>
                  </m:oMath>
                </a14:m>
                <a:endParaRPr lang="es-PE" dirty="0"/>
              </a:p>
              <a:p>
                <a:pPr marL="0" marR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s-PE" sz="1200" dirty="0" smtClean="0"/>
                  <a:t>Resolución</a:t>
                </a:r>
              </a:p>
              <a:p>
                <a:pPr marL="0" marR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s-PE" dirty="0" smtClean="0"/>
                  <a:t>Paso 1: </a:t>
                </a:r>
                <a:r>
                  <a:rPr lang="es-PE" dirty="0" err="1" smtClean="0"/>
                  <a:t>Derivadando</a:t>
                </a:r>
                <a:r>
                  <a:rPr lang="es-PE" dirty="0" smtClean="0"/>
                  <a:t> a </a:t>
                </a:r>
                <a14:m>
                  <m:oMath xmlns:m="http://schemas.openxmlformats.org/officeDocument/2006/math">
                    <m:r>
                      <a:rPr lang="es-PE" b="0" i="1" smtClean="0">
                        <a:latin typeface="Cambria Math"/>
                      </a:rPr>
                      <m:t>𝑥</m:t>
                    </m:r>
                  </m:oMath>
                </a14:m>
                <a:r>
                  <a:rPr lang="es-PE" dirty="0" smtClean="0"/>
                  <a:t> con respecto a </a:t>
                </a:r>
                <a14:m>
                  <m:oMath xmlns:m="http://schemas.openxmlformats.org/officeDocument/2006/math">
                    <m:r>
                      <a:rPr lang="es-PE" b="0" i="1" smtClean="0">
                        <a:latin typeface="Cambria Math"/>
                      </a:rPr>
                      <m:t>𝑡</m:t>
                    </m:r>
                  </m:oMath>
                </a14:m>
                <a:endParaRPr lang="es-PE" dirty="0"/>
              </a:p>
              <a:p>
                <a:pPr marL="0" marR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s-PE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s-PE" b="0" i="1" smtClean="0">
                              <a:latin typeface="Cambria Math"/>
                            </a:rPr>
                            <m:t>𝑑𝑥</m:t>
                          </m:r>
                        </m:num>
                        <m:den>
                          <m:r>
                            <a:rPr lang="es-PE" b="0" i="1" smtClean="0">
                              <a:latin typeface="Cambria Math"/>
                            </a:rPr>
                            <m:t>𝑑𝑡</m:t>
                          </m:r>
                        </m:den>
                      </m:f>
                      <m:r>
                        <a:rPr lang="es-PE" b="0" i="1" smtClean="0">
                          <a:latin typeface="Cambria Math"/>
                        </a:rPr>
                        <m:t>=1−2</m:t>
                      </m:r>
                      <m:r>
                        <a:rPr lang="es-PE" b="0" i="1" smtClean="0">
                          <a:latin typeface="Cambria Math"/>
                        </a:rPr>
                        <m:t>𝑡</m:t>
                      </m:r>
                    </m:oMath>
                  </m:oMathPara>
                </a14:m>
                <a:endParaRPr lang="es-PE" dirty="0"/>
              </a:p>
              <a:p>
                <a:pPr marL="0" marR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s-PE" dirty="0" smtClean="0"/>
                  <a:t>Paso 2: </a:t>
                </a:r>
                <a:r>
                  <a:rPr lang="es-PE" dirty="0" err="1" smtClean="0"/>
                  <a:t>Derivadando</a:t>
                </a:r>
                <a:r>
                  <a:rPr lang="es-PE" dirty="0" smtClean="0"/>
                  <a:t> a </a:t>
                </a:r>
                <a14:m>
                  <m:oMath xmlns:m="http://schemas.openxmlformats.org/officeDocument/2006/math">
                    <m:r>
                      <a:rPr lang="es-PE" b="0" i="1" smtClean="0">
                        <a:latin typeface="Cambria Math"/>
                      </a:rPr>
                      <m:t>𝑦</m:t>
                    </m:r>
                  </m:oMath>
                </a14:m>
                <a:r>
                  <a:rPr lang="es-PE" dirty="0" smtClean="0"/>
                  <a:t> con respecto a </a:t>
                </a:r>
                <a14:m>
                  <m:oMath xmlns:m="http://schemas.openxmlformats.org/officeDocument/2006/math">
                    <m:r>
                      <a:rPr lang="es-PE" b="0" i="1" smtClean="0">
                        <a:latin typeface="Cambria Math"/>
                      </a:rPr>
                      <m:t>𝑡</m:t>
                    </m:r>
                  </m:oMath>
                </a14:m>
                <a:endParaRPr lang="es-PE" dirty="0"/>
              </a:p>
              <a:p>
                <a:pPr marL="0" marR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s-PE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s-PE" b="0" i="1" smtClean="0">
                              <a:latin typeface="Cambria Math"/>
                            </a:rPr>
                            <m:t>𝑑𝑥</m:t>
                          </m:r>
                        </m:num>
                        <m:den>
                          <m:r>
                            <a:rPr lang="es-PE" b="0" i="1" smtClean="0">
                              <a:latin typeface="Cambria Math"/>
                            </a:rPr>
                            <m:t>𝑑𝑡</m:t>
                          </m:r>
                        </m:den>
                      </m:f>
                      <m:r>
                        <a:rPr lang="es-PE" b="0" i="1" smtClean="0">
                          <a:latin typeface="Cambria Math"/>
                        </a:rPr>
                        <m:t>=1−3</m:t>
                      </m:r>
                      <m:sSup>
                        <m:sSupPr>
                          <m:ctrlPr>
                            <a:rPr lang="es-PE" b="0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s-PE" b="0" i="1" smtClean="0">
                              <a:latin typeface="Cambria Math"/>
                            </a:rPr>
                            <m:t>𝑡</m:t>
                          </m:r>
                        </m:e>
                        <m:sup>
                          <m:r>
                            <a:rPr lang="es-PE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s-PE" sz="1200" dirty="0"/>
              </a:p>
              <a:p>
                <a:pPr marL="0" marR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s-PE" dirty="0" smtClean="0"/>
                  <a:t>Paso 3: Reemplazando en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s-PE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s-PE" b="0" i="1" smtClean="0">
                              <a:latin typeface="Cambria Math"/>
                            </a:rPr>
                            <m:t>𝑑𝑦</m:t>
                          </m:r>
                        </m:num>
                        <m:den>
                          <m:r>
                            <a:rPr lang="es-PE" b="0" i="1" smtClean="0">
                              <a:latin typeface="Cambria Math"/>
                            </a:rPr>
                            <m:t>𝑑𝑥</m:t>
                          </m:r>
                        </m:den>
                      </m:f>
                      <m:r>
                        <a:rPr lang="es-PE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s-PE" b="0" i="1" smtClean="0">
                              <a:latin typeface="Cambria Math"/>
                            </a:rPr>
                          </m:ctrlPr>
                        </m:fPr>
                        <m:num>
                          <m:f>
                            <m:fPr>
                              <m:ctrlPr>
                                <a:rPr lang="es-PE" b="0" i="1" smtClean="0"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es-PE" b="0" i="1" smtClean="0">
                                  <a:latin typeface="Cambria Math"/>
                                </a:rPr>
                                <m:t>𝑑𝑦</m:t>
                              </m:r>
                            </m:num>
                            <m:den>
                              <m:r>
                                <a:rPr lang="es-PE" b="0" i="1" smtClean="0">
                                  <a:latin typeface="Cambria Math"/>
                                </a:rPr>
                                <m:t>𝑑𝑡</m:t>
                              </m:r>
                            </m:den>
                          </m:f>
                        </m:num>
                        <m:den>
                          <m:f>
                            <m:fPr>
                              <m:ctrlPr>
                                <a:rPr lang="es-PE" b="0" i="1" smtClean="0"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es-PE" b="0" i="1" smtClean="0">
                                  <a:latin typeface="Cambria Math"/>
                                </a:rPr>
                                <m:t>𝑑𝑥</m:t>
                              </m:r>
                            </m:num>
                            <m:den>
                              <m:r>
                                <a:rPr lang="es-PE" b="0" i="1" smtClean="0">
                                  <a:latin typeface="Cambria Math"/>
                                </a:rPr>
                                <m:t>𝑑𝑡</m:t>
                              </m:r>
                            </m:den>
                          </m:f>
                        </m:den>
                      </m:f>
                    </m:oMath>
                  </m:oMathPara>
                </a14:m>
                <a:endParaRPr lang="es-PE" dirty="0" smtClean="0"/>
              </a:p>
              <a:p>
                <a:pPr marL="0" marR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PE" b="0" i="1" smtClean="0">
                          <a:latin typeface="Cambria Math"/>
                        </a:rPr>
                        <m:t>→</m:t>
                      </m:r>
                      <m:f>
                        <m:fPr>
                          <m:ctrlPr>
                            <a:rPr lang="es-PE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s-PE" b="0" i="1" smtClean="0">
                              <a:latin typeface="Cambria Math"/>
                            </a:rPr>
                            <m:t>𝑑𝑦</m:t>
                          </m:r>
                        </m:num>
                        <m:den>
                          <m:r>
                            <a:rPr lang="es-PE" b="0" i="1" smtClean="0">
                              <a:latin typeface="Cambria Math"/>
                            </a:rPr>
                            <m:t>𝑑𝑥</m:t>
                          </m:r>
                        </m:den>
                      </m:f>
                      <m:r>
                        <a:rPr lang="es-PE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s-PE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s-PE" b="0" i="1" smtClean="0">
                              <a:latin typeface="Cambria Math"/>
                            </a:rPr>
                            <m:t>1−3</m:t>
                          </m:r>
                          <m:sSup>
                            <m:sSupPr>
                              <m:ctrlPr>
                                <a:rPr lang="es-PE" b="0" i="1" smtClean="0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s-PE" b="0" i="1" smtClean="0">
                                  <a:latin typeface="Cambria Math"/>
                                </a:rPr>
                                <m:t>𝑡</m:t>
                              </m:r>
                            </m:e>
                            <m:sup>
                              <m:r>
                                <a:rPr lang="es-PE" b="0" i="1" smtClean="0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r>
                            <a:rPr lang="es-PE" b="0" i="1" smtClean="0">
                              <a:latin typeface="Cambria Math"/>
                            </a:rPr>
                            <m:t>1−2</m:t>
                          </m:r>
                          <m:r>
                            <a:rPr lang="es-PE" b="0" i="1" smtClean="0">
                              <a:latin typeface="Cambria Math"/>
                            </a:rPr>
                            <m:t>𝑡</m:t>
                          </m:r>
                        </m:den>
                      </m:f>
                    </m:oMath>
                  </m:oMathPara>
                </a14:m>
                <a:endParaRPr lang="es-PE" dirty="0"/>
              </a:p>
              <a:p>
                <a:pPr marL="0" marR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lang="es-PE" dirty="0"/>
              </a:p>
              <a:p>
                <a:endParaRPr lang="es-PE" dirty="0"/>
              </a:p>
            </p:txBody>
          </p:sp>
        </mc:Choice>
        <mc:Fallback xmlns="">
          <p:sp>
            <p:nvSpPr>
              <p:cNvPr id="3" name="2 Marcador de notas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r>
                  <a:rPr lang="es-PE" dirty="0" smtClean="0"/>
                  <a:t>Ejemplo</a:t>
                </a:r>
              </a:p>
              <a:p>
                <a:r>
                  <a:rPr lang="es-PE" dirty="0" smtClean="0"/>
                  <a:t>Dada la siguiente</a:t>
                </a:r>
                <a:r>
                  <a:rPr lang="es-PE" baseline="0" dirty="0" smtClean="0"/>
                  <a:t> función definida por las ecuaciones paramétricas</a:t>
                </a:r>
              </a:p>
              <a:p>
                <a:pPr marL="0" marR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s-PE" sz="1200" i="0" smtClean="0">
                    <a:latin typeface="Cambria Math"/>
                  </a:rPr>
                  <a:t>{█(</a:t>
                </a:r>
                <a:r>
                  <a:rPr lang="es-PE" sz="1200" b="0" i="0" smtClean="0">
                    <a:latin typeface="Cambria Math"/>
                  </a:rPr>
                  <a:t>𝑥=𝑡−𝑡^2@𝑦=𝑡−𝑡^3 )┤</a:t>
                </a:r>
                <a:r>
                  <a:rPr lang="es-PE" sz="1200" dirty="0" smtClean="0"/>
                  <a:t> con </a:t>
                </a:r>
                <a:r>
                  <a:rPr lang="es-PE" sz="1200" b="0" i="0" smtClean="0">
                    <a:latin typeface="Cambria Math"/>
                  </a:rPr>
                  <a:t>𝑡</a:t>
                </a:r>
                <a:r>
                  <a:rPr lang="es-PE" sz="1200" b="0" i="0" smtClean="0">
                    <a:latin typeface="Cambria Math"/>
                    <a:ea typeface="Cambria Math"/>
                  </a:rPr>
                  <a:t>∈ℝ</a:t>
                </a:r>
                <a:endParaRPr lang="es-PE" sz="1200" dirty="0" smtClean="0"/>
              </a:p>
              <a:p>
                <a:pPr marL="0" marR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s-PE" sz="1200" dirty="0" smtClean="0"/>
                  <a:t>Obtenga </a:t>
                </a:r>
                <a:r>
                  <a:rPr lang="es-PE" b="0" i="0" smtClean="0">
                    <a:latin typeface="Cambria Math"/>
                  </a:rPr>
                  <a:t>𝑑𝑦</a:t>
                </a:r>
                <a:r>
                  <a:rPr lang="es-PE" b="0" i="0" smtClean="0">
                    <a:latin typeface="Cambria Math"/>
                  </a:rPr>
                  <a:t>∕</a:t>
                </a:r>
                <a:r>
                  <a:rPr lang="es-PE" b="0" i="0" smtClean="0">
                    <a:latin typeface="Cambria Math"/>
                  </a:rPr>
                  <a:t>𝑑𝑥</a:t>
                </a:r>
                <a:endParaRPr lang="es-PE" dirty="0"/>
              </a:p>
              <a:p>
                <a:pPr marL="0" marR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s-PE" sz="1200" dirty="0" smtClean="0"/>
                  <a:t>Resolución</a:t>
                </a:r>
              </a:p>
              <a:p>
                <a:pPr marL="0" marR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s-PE" dirty="0" smtClean="0"/>
                  <a:t>Paso 1: </a:t>
                </a:r>
                <a:r>
                  <a:rPr lang="es-PE" dirty="0" err="1" smtClean="0"/>
                  <a:t>Derivadando</a:t>
                </a:r>
                <a:r>
                  <a:rPr lang="es-PE" dirty="0" smtClean="0"/>
                  <a:t> a </a:t>
                </a:r>
                <a:r>
                  <a:rPr lang="es-PE" b="0" i="0" smtClean="0">
                    <a:latin typeface="Cambria Math"/>
                  </a:rPr>
                  <a:t>𝑥</a:t>
                </a:r>
                <a:r>
                  <a:rPr lang="es-PE" dirty="0" smtClean="0"/>
                  <a:t> con respecto a </a:t>
                </a:r>
                <a:r>
                  <a:rPr lang="es-PE" b="0" i="0" smtClean="0">
                    <a:latin typeface="Cambria Math"/>
                  </a:rPr>
                  <a:t>𝑡</a:t>
                </a:r>
                <a:endParaRPr lang="es-PE" dirty="0"/>
              </a:p>
              <a:p>
                <a:pPr marL="0" marR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s-PE" b="0" i="0" smtClean="0">
                    <a:latin typeface="Cambria Math"/>
                  </a:rPr>
                  <a:t>𝑑𝑥</a:t>
                </a:r>
                <a:r>
                  <a:rPr lang="es-PE" b="0" i="0" smtClean="0">
                    <a:latin typeface="Cambria Math"/>
                  </a:rPr>
                  <a:t>/</a:t>
                </a:r>
                <a:r>
                  <a:rPr lang="es-PE" b="0" i="0" smtClean="0">
                    <a:latin typeface="Cambria Math"/>
                  </a:rPr>
                  <a:t>𝑑𝑡=1−2𝑡</a:t>
                </a:r>
                <a:endParaRPr lang="es-PE" dirty="0"/>
              </a:p>
              <a:p>
                <a:pPr marL="0" marR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s-PE" dirty="0" smtClean="0"/>
                  <a:t>Paso 2: </a:t>
                </a:r>
                <a:r>
                  <a:rPr lang="es-PE" dirty="0" err="1" smtClean="0"/>
                  <a:t>Derivadando</a:t>
                </a:r>
                <a:r>
                  <a:rPr lang="es-PE" dirty="0" smtClean="0"/>
                  <a:t> a </a:t>
                </a:r>
                <a:r>
                  <a:rPr lang="es-PE" b="0" i="0" smtClean="0">
                    <a:latin typeface="Cambria Math"/>
                  </a:rPr>
                  <a:t>𝑦</a:t>
                </a:r>
                <a:r>
                  <a:rPr lang="es-PE" dirty="0" smtClean="0"/>
                  <a:t> con respecto a </a:t>
                </a:r>
                <a:r>
                  <a:rPr lang="es-PE" b="0" i="0" smtClean="0">
                    <a:latin typeface="Cambria Math"/>
                  </a:rPr>
                  <a:t>𝑡</a:t>
                </a:r>
                <a:endParaRPr lang="es-PE" dirty="0"/>
              </a:p>
              <a:p>
                <a:pPr marL="0" marR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s-PE" b="0" i="0" smtClean="0">
                    <a:latin typeface="Cambria Math"/>
                  </a:rPr>
                  <a:t>𝑑𝑥</a:t>
                </a:r>
                <a:r>
                  <a:rPr lang="es-PE" b="0" i="0" smtClean="0">
                    <a:latin typeface="Cambria Math"/>
                  </a:rPr>
                  <a:t>/</a:t>
                </a:r>
                <a:r>
                  <a:rPr lang="es-PE" b="0" i="0" smtClean="0">
                    <a:latin typeface="Cambria Math"/>
                  </a:rPr>
                  <a:t>𝑑𝑡=1−3𝑡^2</a:t>
                </a:r>
                <a:endParaRPr lang="es-PE" sz="1200" dirty="0"/>
              </a:p>
              <a:p>
                <a:pPr marL="0" marR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s-PE" dirty="0" smtClean="0"/>
                  <a:t>Paso 3: Reemplazando en</a:t>
                </a:r>
              </a:p>
              <a:p>
                <a:r>
                  <a:rPr lang="es-PE" b="0" i="0" smtClean="0">
                    <a:latin typeface="Cambria Math"/>
                  </a:rPr>
                  <a:t>𝑑𝑦</a:t>
                </a:r>
                <a:r>
                  <a:rPr lang="es-PE" b="0" i="0" smtClean="0">
                    <a:latin typeface="Cambria Math"/>
                  </a:rPr>
                  <a:t>/</a:t>
                </a:r>
                <a:r>
                  <a:rPr lang="es-PE" b="0" i="0" smtClean="0">
                    <a:latin typeface="Cambria Math"/>
                  </a:rPr>
                  <a:t>𝑑𝑥=(𝑑𝑦/𝑑𝑡)/(𝑑𝑥/𝑑𝑡)</a:t>
                </a:r>
                <a:endParaRPr lang="es-PE" dirty="0" smtClean="0"/>
              </a:p>
              <a:p>
                <a:pPr marL="0" marR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s-PE" b="0" i="0" smtClean="0">
                    <a:latin typeface="Cambria Math"/>
                  </a:rPr>
                  <a:t>→</a:t>
                </a:r>
                <a:r>
                  <a:rPr lang="es-PE" b="0" i="0" smtClean="0">
                    <a:latin typeface="Cambria Math"/>
                  </a:rPr>
                  <a:t>𝑑𝑦</a:t>
                </a:r>
                <a:r>
                  <a:rPr lang="es-PE" b="0" i="0" smtClean="0">
                    <a:latin typeface="Cambria Math"/>
                  </a:rPr>
                  <a:t>/</a:t>
                </a:r>
                <a:r>
                  <a:rPr lang="es-PE" b="0" i="0" smtClean="0">
                    <a:latin typeface="Cambria Math"/>
                  </a:rPr>
                  <a:t>𝑑𝑥=(1−3𝑡^2)/(1−2𝑡)</a:t>
                </a:r>
                <a:endParaRPr lang="es-PE" dirty="0"/>
              </a:p>
              <a:p>
                <a:pPr marL="0" marR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lang="es-PE" dirty="0"/>
              </a:p>
              <a:p>
                <a:endParaRPr lang="es-PE" dirty="0"/>
              </a:p>
            </p:txBody>
          </p:sp>
        </mc:Fallback>
      </mc:AlternateContent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94BEDFA-8190-41C4-A87E-C5CEAFC3FFC2}" type="slidenum">
              <a:rPr lang="es-PE" smtClean="0"/>
              <a:t>5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418992944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2 Marcador de notas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pPr marL="0" marR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s-PE" sz="1200" dirty="0" smtClean="0"/>
                  <a:t>Si</a:t>
                </a:r>
              </a:p>
              <a:p>
                <a:pPr marL="0" marR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 xmlns:m="http://schemas.openxmlformats.org/officeDocument/2006/math">
                    <m:d>
                      <m:dPr>
                        <m:begChr m:val="{"/>
                        <m:endChr m:val=""/>
                        <m:ctrlPr>
                          <a:rPr lang="es-PE" sz="1200" i="1" smtClean="0">
                            <a:latin typeface="Cambria Math"/>
                          </a:rPr>
                        </m:ctrlPr>
                      </m:dPr>
                      <m:e>
                        <m:eqArr>
                          <m:eqArrPr>
                            <m:ctrlPr>
                              <a:rPr lang="es-PE" sz="1200" i="1" smtClean="0">
                                <a:latin typeface="Cambria Math"/>
                              </a:rPr>
                            </m:ctrlPr>
                          </m:eqArrPr>
                          <m:e>
                            <m:r>
                              <a:rPr lang="es-PE" sz="1200" b="0" i="1" smtClean="0">
                                <a:latin typeface="Cambria Math"/>
                              </a:rPr>
                              <m:t>𝑥</m:t>
                            </m:r>
                            <m:r>
                              <a:rPr lang="es-PE" sz="1200" b="0" i="1" smtClean="0">
                                <a:latin typeface="Cambria Math"/>
                              </a:rPr>
                              <m:t>=</m:t>
                            </m:r>
                            <m:r>
                              <a:rPr lang="es-PE" sz="1200" b="0" i="1" smtClean="0">
                                <a:latin typeface="Cambria Math"/>
                              </a:rPr>
                              <m:t>𝑓</m:t>
                            </m:r>
                            <m:r>
                              <a:rPr lang="es-PE" sz="1200" b="0" i="1" smtClean="0">
                                <a:latin typeface="Cambria Math"/>
                              </a:rPr>
                              <m:t>(</m:t>
                            </m:r>
                            <m:r>
                              <a:rPr lang="es-PE" sz="1200" b="0" i="1" smtClean="0">
                                <a:latin typeface="Cambria Math"/>
                              </a:rPr>
                              <m:t>𝑡</m:t>
                            </m:r>
                            <m:r>
                              <a:rPr lang="es-PE" sz="1200" b="0" i="1" smtClean="0">
                                <a:latin typeface="Cambria Math"/>
                              </a:rPr>
                              <m:t>)</m:t>
                            </m:r>
                          </m:e>
                          <m:e>
                            <m:r>
                              <a:rPr lang="es-PE" sz="1200" b="0" i="1" smtClean="0">
                                <a:latin typeface="Cambria Math"/>
                              </a:rPr>
                              <m:t>𝑦</m:t>
                            </m:r>
                            <m:r>
                              <a:rPr lang="es-PE" sz="1200" b="0" i="1" smtClean="0">
                                <a:latin typeface="Cambria Math"/>
                              </a:rPr>
                              <m:t>=</m:t>
                            </m:r>
                            <m:r>
                              <a:rPr lang="es-PE" sz="1200" b="0" i="1" smtClean="0">
                                <a:latin typeface="Cambria Math"/>
                              </a:rPr>
                              <m:t>𝑔</m:t>
                            </m:r>
                            <m:r>
                              <a:rPr lang="es-PE" sz="1200" b="0" i="1" smtClean="0">
                                <a:latin typeface="Cambria Math"/>
                              </a:rPr>
                              <m:t>(</m:t>
                            </m:r>
                            <m:r>
                              <a:rPr lang="es-PE" sz="1200" b="0" i="1" smtClean="0">
                                <a:latin typeface="Cambria Math"/>
                              </a:rPr>
                              <m:t>𝑡</m:t>
                            </m:r>
                            <m:r>
                              <a:rPr lang="es-PE" sz="1200" b="0" i="1" smtClean="0">
                                <a:latin typeface="Cambria Math"/>
                              </a:rPr>
                              <m:t>)</m:t>
                            </m:r>
                          </m:e>
                        </m:eqArr>
                      </m:e>
                    </m:d>
                  </m:oMath>
                </a14:m>
                <a:r>
                  <a:rPr lang="es-PE" dirty="0" smtClean="0"/>
                  <a:t>  con  </a:t>
                </a:r>
                <a14:m>
                  <m:oMath xmlns:m="http://schemas.openxmlformats.org/officeDocument/2006/math">
                    <m:r>
                      <a:rPr lang="es-PE" sz="1200" b="0" i="1" smtClean="0">
                        <a:latin typeface="Cambria Math"/>
                      </a:rPr>
                      <m:t>𝑡</m:t>
                    </m:r>
                    <m:r>
                      <a:rPr lang="es-PE" sz="1200" b="0" i="1" smtClean="0">
                        <a:latin typeface="Cambria Math"/>
                        <a:ea typeface="Cambria Math"/>
                      </a:rPr>
                      <m:t>∈[</m:t>
                    </m:r>
                    <m:r>
                      <a:rPr lang="es-PE" sz="1200" b="0" i="1" smtClean="0">
                        <a:latin typeface="Cambria Math"/>
                        <a:ea typeface="Cambria Math"/>
                      </a:rPr>
                      <m:t>𝑎</m:t>
                    </m:r>
                    <m:r>
                      <a:rPr lang="es-PE" sz="1200" b="0" i="1" smtClean="0">
                        <a:latin typeface="Cambria Math"/>
                        <a:ea typeface="Cambria Math"/>
                      </a:rPr>
                      <m:t>;</m:t>
                    </m:r>
                    <m:r>
                      <a:rPr lang="es-PE" sz="1200" b="0" i="1" smtClean="0">
                        <a:latin typeface="Cambria Math"/>
                        <a:ea typeface="Cambria Math"/>
                      </a:rPr>
                      <m:t>𝑏</m:t>
                    </m:r>
                    <m:r>
                      <a:rPr lang="es-PE" sz="1200" b="0" i="1" smtClean="0">
                        <a:latin typeface="Cambria Math"/>
                        <a:ea typeface="Cambria Math"/>
                      </a:rPr>
                      <m:t>]</m:t>
                    </m:r>
                  </m:oMath>
                </a14:m>
                <a:endParaRPr lang="es-PE" sz="1200" dirty="0"/>
              </a:p>
              <a:p>
                <a:pPr marL="0" marR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s-PE" sz="1200" dirty="0" smtClean="0"/>
                  <a:t>Tenemos</a:t>
                </a:r>
              </a:p>
              <a:p>
                <a:pPr marL="0" marR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s-PE" sz="1200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s-PE" sz="1200" b="0" i="1" smtClean="0">
                              <a:latin typeface="Cambria Math"/>
                            </a:rPr>
                            <m:t>𝑑𝑦</m:t>
                          </m:r>
                        </m:num>
                        <m:den>
                          <m:r>
                            <a:rPr lang="es-PE" sz="1200" b="0" i="1" smtClean="0">
                              <a:latin typeface="Cambria Math"/>
                            </a:rPr>
                            <m:t>𝑑𝑥</m:t>
                          </m:r>
                        </m:den>
                      </m:f>
                      <m:r>
                        <a:rPr lang="es-PE" sz="12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s-PE" sz="1200" b="0" i="1" smtClean="0">
                              <a:latin typeface="Cambria Math"/>
                            </a:rPr>
                          </m:ctrlPr>
                        </m:fPr>
                        <m:num>
                          <m:f>
                            <m:fPr>
                              <m:ctrlPr>
                                <a:rPr lang="es-PE" sz="1200" b="0" i="1" smtClean="0"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es-PE" sz="1200" b="0" i="1" smtClean="0">
                                  <a:latin typeface="Cambria Math"/>
                                </a:rPr>
                                <m:t>𝑑𝑦</m:t>
                              </m:r>
                            </m:num>
                            <m:den>
                              <m:r>
                                <a:rPr lang="es-PE" sz="1200" b="0" i="1" smtClean="0">
                                  <a:latin typeface="Cambria Math"/>
                                </a:rPr>
                                <m:t>𝑑𝑡</m:t>
                              </m:r>
                            </m:den>
                          </m:f>
                        </m:num>
                        <m:den>
                          <m:f>
                            <m:fPr>
                              <m:ctrlPr>
                                <a:rPr lang="es-PE" sz="1200" b="0" i="1" smtClean="0"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es-PE" sz="1200" b="0" i="1" smtClean="0">
                                  <a:latin typeface="Cambria Math"/>
                                </a:rPr>
                                <m:t>𝑑𝑥</m:t>
                              </m:r>
                            </m:num>
                            <m:den>
                              <m:r>
                                <a:rPr lang="es-PE" sz="1200" b="0" i="1" smtClean="0">
                                  <a:latin typeface="Cambria Math"/>
                                </a:rPr>
                                <m:t>𝑑𝑡</m:t>
                              </m:r>
                            </m:den>
                          </m:f>
                        </m:den>
                      </m:f>
                    </m:oMath>
                  </m:oMathPara>
                </a14:m>
                <a:endParaRPr lang="es-PE" dirty="0"/>
              </a:p>
              <a:p>
                <a:pPr marL="0" marR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s-PE" dirty="0" smtClean="0"/>
                  <a:t>La segunda derivada de </a:t>
                </a:r>
                <a14:m>
                  <m:oMath xmlns:m="http://schemas.openxmlformats.org/officeDocument/2006/math">
                    <m:r>
                      <a:rPr lang="es-PE" b="0" i="1" smtClean="0">
                        <a:latin typeface="Cambria Math"/>
                      </a:rPr>
                      <m:t>𝑦</m:t>
                    </m:r>
                  </m:oMath>
                </a14:m>
                <a:r>
                  <a:rPr lang="es-PE" dirty="0" smtClean="0"/>
                  <a:t> con respecto a </a:t>
                </a:r>
                <a14:m>
                  <m:oMath xmlns:m="http://schemas.openxmlformats.org/officeDocument/2006/math">
                    <m:r>
                      <a:rPr lang="es-PE" b="0" i="1" smtClean="0">
                        <a:latin typeface="Cambria Math"/>
                      </a:rPr>
                      <m:t>𝑥</m:t>
                    </m:r>
                  </m:oMath>
                </a14:m>
                <a:r>
                  <a:rPr lang="es-PE" dirty="0" smtClean="0"/>
                  <a:t> es</a:t>
                </a:r>
                <a:endParaRPr lang="es-PE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s-PE" sz="1200" b="0" i="1" smtClean="0">
                              <a:latin typeface="Cambria Math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s-PE" sz="1200" b="0" i="1" smtClean="0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s-PE" sz="1200" b="0" i="1" smtClean="0">
                                  <a:latin typeface="Cambria Math"/>
                                </a:rPr>
                                <m:t>𝑑</m:t>
                              </m:r>
                            </m:e>
                            <m:sup>
                              <m:r>
                                <a:rPr lang="es-PE" sz="1200" b="0" i="1" smtClean="0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  <m:r>
                            <a:rPr lang="es-PE" sz="1200" b="0" i="1" smtClean="0">
                              <a:latin typeface="Cambria Math"/>
                            </a:rPr>
                            <m:t>𝑦</m:t>
                          </m:r>
                        </m:num>
                        <m:den>
                          <m:r>
                            <a:rPr lang="es-PE" sz="1200" b="0" i="1" smtClean="0">
                              <a:latin typeface="Cambria Math"/>
                            </a:rPr>
                            <m:t>𝑑</m:t>
                          </m:r>
                          <m:sSup>
                            <m:sSupPr>
                              <m:ctrlPr>
                                <a:rPr lang="es-PE" sz="1200" b="0" i="1" smtClean="0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s-PE" sz="1200" b="0" i="1" smtClean="0">
                                  <a:latin typeface="Cambria Math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s-PE" sz="1200" b="0" i="1" smtClean="0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  <m:r>
                        <a:rPr lang="es-PE" sz="12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s-PE" sz="1200" b="0" i="1" smtClean="0">
                              <a:latin typeface="Cambria Math"/>
                            </a:rPr>
                          </m:ctrlPr>
                        </m:fPr>
                        <m:num>
                          <m:f>
                            <m:fPr>
                              <m:ctrlPr>
                                <a:rPr lang="es-PE" sz="1200" b="0" i="1" smtClean="0"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es-PE" sz="1200" b="0" i="1" smtClean="0">
                                  <a:latin typeface="Cambria Math"/>
                                </a:rPr>
                                <m:t>𝑑</m:t>
                              </m:r>
                            </m:num>
                            <m:den>
                              <m:r>
                                <a:rPr lang="es-PE" sz="1200" b="0" i="1" smtClean="0">
                                  <a:latin typeface="Cambria Math"/>
                                </a:rPr>
                                <m:t>𝑑𝑡</m:t>
                              </m:r>
                            </m:den>
                          </m:f>
                          <m:d>
                            <m:dPr>
                              <m:begChr m:val="["/>
                              <m:endChr m:val="]"/>
                              <m:ctrlPr>
                                <a:rPr lang="es-PE" sz="1200" b="0" i="1" smtClean="0">
                                  <a:latin typeface="Cambria Math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s-PE" sz="1200" b="0" i="1" smtClean="0"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es-PE" sz="1200" b="0" i="1" smtClean="0">
                                      <a:latin typeface="Cambria Math"/>
                                    </a:rPr>
                                    <m:t>𝑑𝑦</m:t>
                                  </m:r>
                                </m:num>
                                <m:den>
                                  <m:r>
                                    <a:rPr lang="es-PE" sz="1200" b="0" i="1" smtClean="0">
                                      <a:latin typeface="Cambria Math"/>
                                    </a:rPr>
                                    <m:t>𝑑𝑥</m:t>
                                  </m:r>
                                </m:den>
                              </m:f>
                            </m:e>
                          </m:d>
                        </m:num>
                        <m:den>
                          <m:f>
                            <m:fPr>
                              <m:ctrlPr>
                                <a:rPr lang="es-PE" sz="1200" b="0" i="1" smtClean="0"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es-PE" sz="1200" b="0" i="1" smtClean="0">
                                  <a:latin typeface="Cambria Math"/>
                                </a:rPr>
                                <m:t>𝑑𝑥</m:t>
                              </m:r>
                            </m:num>
                            <m:den>
                              <m:r>
                                <a:rPr lang="es-PE" sz="1200" b="0" i="1" smtClean="0">
                                  <a:latin typeface="Cambria Math"/>
                                </a:rPr>
                                <m:t>𝑑𝑡</m:t>
                              </m:r>
                            </m:den>
                          </m:f>
                        </m:den>
                      </m:f>
                    </m:oMath>
                  </m:oMathPara>
                </a14:m>
                <a:endParaRPr lang="es-PE" dirty="0" smtClean="0"/>
              </a:p>
              <a:p>
                <a:pPr marL="0" marR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s-PE" dirty="0" smtClean="0"/>
                  <a:t>La tercera derivada de </a:t>
                </a:r>
                <a14:m>
                  <m:oMath xmlns:m="http://schemas.openxmlformats.org/officeDocument/2006/math">
                    <m:r>
                      <a:rPr lang="es-PE" b="0" i="1" smtClean="0">
                        <a:latin typeface="Cambria Math"/>
                      </a:rPr>
                      <m:t>𝑦</m:t>
                    </m:r>
                  </m:oMath>
                </a14:m>
                <a:r>
                  <a:rPr lang="es-PE" dirty="0" smtClean="0"/>
                  <a:t> con respecto a </a:t>
                </a:r>
                <a14:m>
                  <m:oMath xmlns:m="http://schemas.openxmlformats.org/officeDocument/2006/math">
                    <m:r>
                      <a:rPr lang="es-PE" b="0" i="1" smtClean="0">
                        <a:latin typeface="Cambria Math"/>
                      </a:rPr>
                      <m:t>𝑥</m:t>
                    </m:r>
                  </m:oMath>
                </a14:m>
                <a:r>
                  <a:rPr lang="es-PE" dirty="0" smtClean="0"/>
                  <a:t> es</a:t>
                </a:r>
                <a:endParaRPr lang="es-PE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s-PE" sz="1200" b="0" i="1" smtClean="0">
                              <a:latin typeface="Cambria Math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s-PE" sz="1200" b="0" i="1" smtClean="0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s-PE" sz="1200" b="0" i="1" smtClean="0">
                                  <a:latin typeface="Cambria Math"/>
                                </a:rPr>
                                <m:t>𝑑</m:t>
                              </m:r>
                            </m:e>
                            <m:sup>
                              <m:r>
                                <a:rPr lang="es-PE" sz="1200" b="0" i="1" smtClean="0">
                                  <a:latin typeface="Cambria Math"/>
                                </a:rPr>
                                <m:t>3</m:t>
                              </m:r>
                            </m:sup>
                          </m:sSup>
                          <m:r>
                            <a:rPr lang="es-PE" sz="1200" b="0" i="1" smtClean="0">
                              <a:latin typeface="Cambria Math"/>
                            </a:rPr>
                            <m:t>𝑦</m:t>
                          </m:r>
                        </m:num>
                        <m:den>
                          <m:r>
                            <a:rPr lang="es-PE" sz="1200" b="0" i="1" smtClean="0">
                              <a:latin typeface="Cambria Math"/>
                            </a:rPr>
                            <m:t>𝑑</m:t>
                          </m:r>
                          <m:sSup>
                            <m:sSupPr>
                              <m:ctrlPr>
                                <a:rPr lang="es-PE" sz="1200" b="0" i="1" smtClean="0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s-PE" sz="1200" b="0" i="1" smtClean="0">
                                  <a:latin typeface="Cambria Math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s-PE" sz="1200" b="0" i="1" smtClean="0">
                                  <a:latin typeface="Cambria Math"/>
                                </a:rPr>
                                <m:t>3</m:t>
                              </m:r>
                            </m:sup>
                          </m:sSup>
                        </m:den>
                      </m:f>
                      <m:r>
                        <a:rPr lang="es-PE" sz="12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s-PE" sz="1200" b="0" i="1" smtClean="0">
                              <a:latin typeface="Cambria Math"/>
                            </a:rPr>
                          </m:ctrlPr>
                        </m:fPr>
                        <m:num>
                          <m:f>
                            <m:fPr>
                              <m:ctrlPr>
                                <a:rPr lang="es-PE" sz="1200" b="0" i="1" smtClean="0"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es-PE" sz="1200" b="0" i="1" smtClean="0">
                                  <a:latin typeface="Cambria Math"/>
                                </a:rPr>
                                <m:t>𝑑</m:t>
                              </m:r>
                            </m:num>
                            <m:den>
                              <m:r>
                                <a:rPr lang="es-PE" sz="1200" b="0" i="1" smtClean="0">
                                  <a:latin typeface="Cambria Math"/>
                                </a:rPr>
                                <m:t>𝑑𝑡</m:t>
                              </m:r>
                            </m:den>
                          </m:f>
                          <m:d>
                            <m:dPr>
                              <m:begChr m:val="["/>
                              <m:endChr m:val="]"/>
                              <m:ctrlPr>
                                <a:rPr lang="es-PE" sz="1200" b="0" i="1" smtClean="0">
                                  <a:latin typeface="Cambria Math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s-PE" sz="1200" b="0" i="1" smtClean="0"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sSup>
                                    <m:sSupPr>
                                      <m:ctrlPr>
                                        <a:rPr lang="es-PE" sz="1200" b="0" i="1" smtClean="0">
                                          <a:latin typeface="Cambria Math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s-PE" sz="1200" b="0" i="1" smtClean="0">
                                          <a:latin typeface="Cambria Math"/>
                                        </a:rPr>
                                        <m:t>𝑑</m:t>
                                      </m:r>
                                    </m:e>
                                    <m:sup>
                                      <m:r>
                                        <a:rPr lang="es-PE" sz="1200" b="0" i="1" smtClean="0">
                                          <a:latin typeface="Cambria Math"/>
                                        </a:rPr>
                                        <m:t>2</m:t>
                                      </m:r>
                                    </m:sup>
                                  </m:sSup>
                                  <m:r>
                                    <a:rPr lang="es-PE" sz="1200" b="0" i="1" smtClean="0">
                                      <a:latin typeface="Cambria Math"/>
                                    </a:rPr>
                                    <m:t>𝑦</m:t>
                                  </m:r>
                                </m:num>
                                <m:den>
                                  <m:sSup>
                                    <m:sSupPr>
                                      <m:ctrlPr>
                                        <a:rPr lang="es-PE" sz="1200" b="0" i="1" smtClean="0">
                                          <a:latin typeface="Cambria Math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s-PE" sz="1200" b="0" i="1" smtClean="0">
                                          <a:latin typeface="Cambria Math"/>
                                        </a:rPr>
                                        <m:t>𝑑</m:t>
                                      </m:r>
                                    </m:e>
                                    <m:sup>
                                      <m:r>
                                        <a:rPr lang="es-PE" sz="1200" b="0" i="1" smtClean="0">
                                          <a:latin typeface="Cambria Math"/>
                                        </a:rPr>
                                        <m:t>2</m:t>
                                      </m:r>
                                    </m:sup>
                                  </m:sSup>
                                  <m:r>
                                    <a:rPr lang="es-PE" sz="1200" b="0" i="1" smtClean="0">
                                      <a:latin typeface="Cambria Math"/>
                                    </a:rPr>
                                    <m:t>𝑥</m:t>
                                  </m:r>
                                </m:den>
                              </m:f>
                            </m:e>
                          </m:d>
                        </m:num>
                        <m:den>
                          <m:f>
                            <m:fPr>
                              <m:ctrlPr>
                                <a:rPr lang="es-PE" sz="1200" b="0" i="1" smtClean="0"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es-PE" sz="1200" b="0" i="1" smtClean="0">
                                  <a:latin typeface="Cambria Math"/>
                                </a:rPr>
                                <m:t>𝑑𝑥</m:t>
                              </m:r>
                            </m:num>
                            <m:den>
                              <m:r>
                                <a:rPr lang="es-PE" sz="1200" b="0" i="1" smtClean="0">
                                  <a:latin typeface="Cambria Math"/>
                                </a:rPr>
                                <m:t>𝑑𝑡</m:t>
                              </m:r>
                            </m:den>
                          </m:f>
                        </m:den>
                      </m:f>
                    </m:oMath>
                  </m:oMathPara>
                </a14:m>
                <a:endParaRPr lang="es-PE" dirty="0" smtClean="0"/>
              </a:p>
              <a:p>
                <a:pPr marL="0" marR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s-PE" dirty="0" smtClean="0"/>
                  <a:t>La cuarta derivada de </a:t>
                </a:r>
                <a14:m>
                  <m:oMath xmlns:m="http://schemas.openxmlformats.org/officeDocument/2006/math">
                    <m:r>
                      <a:rPr lang="es-PE" b="0" i="1" smtClean="0">
                        <a:latin typeface="Cambria Math"/>
                      </a:rPr>
                      <m:t>𝑦</m:t>
                    </m:r>
                  </m:oMath>
                </a14:m>
                <a:r>
                  <a:rPr lang="es-PE" dirty="0" smtClean="0"/>
                  <a:t> con respecto a </a:t>
                </a:r>
                <a14:m>
                  <m:oMath xmlns:m="http://schemas.openxmlformats.org/officeDocument/2006/math">
                    <m:r>
                      <a:rPr lang="es-PE" b="0" i="1" smtClean="0">
                        <a:latin typeface="Cambria Math"/>
                      </a:rPr>
                      <m:t>𝑥</m:t>
                    </m:r>
                  </m:oMath>
                </a14:m>
                <a:r>
                  <a:rPr lang="es-PE" dirty="0" smtClean="0"/>
                  <a:t> es</a:t>
                </a:r>
                <a:endParaRPr lang="es-PE" dirty="0"/>
              </a:p>
              <a:p>
                <a:pPr marL="0" marR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s-PE" sz="1200" b="0" i="1" smtClean="0">
                              <a:latin typeface="Cambria Math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s-PE" sz="1200" b="0" i="1" smtClean="0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s-PE" sz="1200" b="0" i="1" smtClean="0">
                                  <a:latin typeface="Cambria Math"/>
                                </a:rPr>
                                <m:t>𝑑</m:t>
                              </m:r>
                            </m:e>
                            <m:sup>
                              <m:r>
                                <a:rPr lang="es-PE" sz="1200" b="0" i="1" smtClean="0">
                                  <a:latin typeface="Cambria Math"/>
                                </a:rPr>
                                <m:t>4</m:t>
                              </m:r>
                            </m:sup>
                          </m:sSup>
                          <m:r>
                            <a:rPr lang="es-PE" sz="1200" b="0" i="1" smtClean="0">
                              <a:latin typeface="Cambria Math"/>
                            </a:rPr>
                            <m:t>𝑦</m:t>
                          </m:r>
                        </m:num>
                        <m:den>
                          <m:r>
                            <a:rPr lang="es-PE" sz="1200" b="0" i="1" smtClean="0">
                              <a:latin typeface="Cambria Math"/>
                            </a:rPr>
                            <m:t>𝑑</m:t>
                          </m:r>
                          <m:sSup>
                            <m:sSupPr>
                              <m:ctrlPr>
                                <a:rPr lang="es-PE" sz="1200" b="0" i="1" smtClean="0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s-PE" sz="1200" b="0" i="1" smtClean="0">
                                  <a:latin typeface="Cambria Math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s-PE" sz="1200" b="0" i="1" smtClean="0">
                                  <a:latin typeface="Cambria Math"/>
                                </a:rPr>
                                <m:t>4</m:t>
                              </m:r>
                            </m:sup>
                          </m:sSup>
                        </m:den>
                      </m:f>
                      <m:r>
                        <a:rPr lang="es-PE" sz="12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s-PE" sz="1200" b="0" i="1" smtClean="0">
                              <a:latin typeface="Cambria Math"/>
                            </a:rPr>
                          </m:ctrlPr>
                        </m:fPr>
                        <m:num>
                          <m:f>
                            <m:fPr>
                              <m:ctrlPr>
                                <a:rPr lang="es-PE" sz="1200" b="0" i="1" smtClean="0"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es-PE" sz="1200" b="0" i="1" smtClean="0">
                                  <a:latin typeface="Cambria Math"/>
                                </a:rPr>
                                <m:t>𝑑</m:t>
                              </m:r>
                            </m:num>
                            <m:den>
                              <m:r>
                                <a:rPr lang="es-PE" sz="1200" b="0" i="1" smtClean="0">
                                  <a:latin typeface="Cambria Math"/>
                                </a:rPr>
                                <m:t>𝑑𝑡</m:t>
                              </m:r>
                            </m:den>
                          </m:f>
                          <m:d>
                            <m:dPr>
                              <m:begChr m:val="["/>
                              <m:endChr m:val="]"/>
                              <m:ctrlPr>
                                <a:rPr lang="es-PE" sz="1200" b="0" i="1" smtClean="0">
                                  <a:latin typeface="Cambria Math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s-PE" sz="1200" b="0" i="1" smtClean="0"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sSup>
                                    <m:sSupPr>
                                      <m:ctrlPr>
                                        <a:rPr lang="es-PE" sz="1200" b="0" i="1" smtClean="0">
                                          <a:latin typeface="Cambria Math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s-PE" sz="1200" b="0" i="1" smtClean="0">
                                          <a:latin typeface="Cambria Math"/>
                                        </a:rPr>
                                        <m:t>𝑑</m:t>
                                      </m:r>
                                    </m:e>
                                    <m:sup>
                                      <m:r>
                                        <a:rPr lang="es-PE" sz="1200" b="0" i="1" smtClean="0">
                                          <a:latin typeface="Cambria Math"/>
                                        </a:rPr>
                                        <m:t>3</m:t>
                                      </m:r>
                                    </m:sup>
                                  </m:sSup>
                                  <m:r>
                                    <a:rPr lang="es-PE" sz="1200" b="0" i="1" smtClean="0">
                                      <a:latin typeface="Cambria Math"/>
                                    </a:rPr>
                                    <m:t>𝑦</m:t>
                                  </m:r>
                                </m:num>
                                <m:den>
                                  <m:r>
                                    <a:rPr lang="es-PE" sz="1200" b="0" i="1" smtClean="0">
                                      <a:latin typeface="Cambria Math"/>
                                    </a:rPr>
                                    <m:t>𝑑</m:t>
                                  </m:r>
                                  <m:sSup>
                                    <m:sSupPr>
                                      <m:ctrlPr>
                                        <a:rPr lang="es-PE" sz="1200" b="0" i="1" smtClean="0">
                                          <a:latin typeface="Cambria Math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s-PE" sz="1200" b="0" i="1" smtClean="0">
                                          <a:latin typeface="Cambria Math"/>
                                        </a:rPr>
                                        <m:t>𝑥</m:t>
                                      </m:r>
                                    </m:e>
                                    <m:sup>
                                      <m:r>
                                        <a:rPr lang="es-PE" sz="1200" b="0" i="1" smtClean="0">
                                          <a:latin typeface="Cambria Math"/>
                                        </a:rPr>
                                        <m:t>3</m:t>
                                      </m:r>
                                    </m:sup>
                                  </m:sSup>
                                </m:den>
                              </m:f>
                            </m:e>
                          </m:d>
                        </m:num>
                        <m:den>
                          <m:f>
                            <m:fPr>
                              <m:ctrlPr>
                                <a:rPr lang="es-PE" sz="1200" b="0" i="1" smtClean="0"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es-PE" sz="1200" b="0" i="1" smtClean="0">
                                  <a:latin typeface="Cambria Math"/>
                                </a:rPr>
                                <m:t>𝑑𝑥</m:t>
                              </m:r>
                            </m:num>
                            <m:den>
                              <m:r>
                                <a:rPr lang="es-PE" sz="1200" b="0" i="1" smtClean="0">
                                  <a:latin typeface="Cambria Math"/>
                                </a:rPr>
                                <m:t>𝑑𝑡</m:t>
                              </m:r>
                            </m:den>
                          </m:f>
                        </m:den>
                      </m:f>
                    </m:oMath>
                  </m:oMathPara>
                </a14:m>
                <a:endParaRPr lang="es-PE" sz="1200" dirty="0"/>
              </a:p>
              <a:p>
                <a:pPr marL="0" marR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s-PE" dirty="0" smtClean="0"/>
                  <a:t>En consecuencia, la n-</a:t>
                </a:r>
                <a:r>
                  <a:rPr lang="es-PE" dirty="0" err="1" smtClean="0"/>
                  <a:t>ésima</a:t>
                </a:r>
                <a:r>
                  <a:rPr lang="es-PE" dirty="0" smtClean="0"/>
                  <a:t> derivada de </a:t>
                </a:r>
                <a14:m>
                  <m:oMath xmlns:m="http://schemas.openxmlformats.org/officeDocument/2006/math">
                    <m:r>
                      <a:rPr lang="es-PE" b="0" i="1" smtClean="0">
                        <a:latin typeface="Cambria Math"/>
                      </a:rPr>
                      <m:t>𝑦</m:t>
                    </m:r>
                  </m:oMath>
                </a14:m>
                <a:r>
                  <a:rPr lang="es-PE" dirty="0" smtClean="0"/>
                  <a:t> con respecto a </a:t>
                </a:r>
                <a14:m>
                  <m:oMath xmlns:m="http://schemas.openxmlformats.org/officeDocument/2006/math">
                    <m:r>
                      <a:rPr lang="es-PE" b="0" i="1" smtClean="0">
                        <a:latin typeface="Cambria Math"/>
                      </a:rPr>
                      <m:t>𝑥</m:t>
                    </m:r>
                  </m:oMath>
                </a14:m>
                <a:r>
                  <a:rPr lang="es-PE" dirty="0" smtClean="0"/>
                  <a:t> es</a:t>
                </a:r>
                <a:endParaRPr lang="es-PE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s-PE" sz="1200" b="0" i="1" smtClean="0">
                              <a:latin typeface="Cambria Math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s-PE" sz="1200" b="0" i="1" smtClean="0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s-PE" sz="1200" b="0" i="1" smtClean="0">
                                  <a:latin typeface="Cambria Math"/>
                                </a:rPr>
                                <m:t>𝑑</m:t>
                              </m:r>
                            </m:e>
                            <m:sup>
                              <m:r>
                                <a:rPr lang="es-PE" sz="1200" b="0" i="1" smtClean="0">
                                  <a:latin typeface="Cambria Math"/>
                                </a:rPr>
                                <m:t>𝑛</m:t>
                              </m:r>
                            </m:sup>
                          </m:sSup>
                          <m:r>
                            <a:rPr lang="es-PE" sz="1200" b="0" i="1" smtClean="0">
                              <a:latin typeface="Cambria Math"/>
                            </a:rPr>
                            <m:t>𝑦</m:t>
                          </m:r>
                        </m:num>
                        <m:den>
                          <m:r>
                            <a:rPr lang="es-PE" sz="1200" b="0" i="1" smtClean="0">
                              <a:latin typeface="Cambria Math"/>
                            </a:rPr>
                            <m:t>𝑑</m:t>
                          </m:r>
                          <m:sSup>
                            <m:sSupPr>
                              <m:ctrlPr>
                                <a:rPr lang="es-PE" sz="1200" b="0" i="1" smtClean="0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s-PE" sz="1200" b="0" i="1" smtClean="0">
                                  <a:latin typeface="Cambria Math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s-PE" sz="1200" b="0" i="1" smtClean="0">
                                  <a:latin typeface="Cambria Math"/>
                                </a:rPr>
                                <m:t>𝑛</m:t>
                              </m:r>
                            </m:sup>
                          </m:sSup>
                        </m:den>
                      </m:f>
                      <m:r>
                        <a:rPr lang="es-PE" sz="12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s-PE" sz="1200" b="0" i="1" smtClean="0">
                              <a:latin typeface="Cambria Math"/>
                            </a:rPr>
                          </m:ctrlPr>
                        </m:fPr>
                        <m:num>
                          <m:f>
                            <m:fPr>
                              <m:ctrlPr>
                                <a:rPr lang="es-PE" sz="1200" b="0" i="1" smtClean="0"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es-PE" sz="1200" b="0" i="1" smtClean="0">
                                  <a:latin typeface="Cambria Math"/>
                                </a:rPr>
                                <m:t>𝑑</m:t>
                              </m:r>
                            </m:num>
                            <m:den>
                              <m:r>
                                <a:rPr lang="es-PE" sz="1200" b="0" i="1" smtClean="0">
                                  <a:latin typeface="Cambria Math"/>
                                </a:rPr>
                                <m:t>𝑑𝑡</m:t>
                              </m:r>
                            </m:den>
                          </m:f>
                          <m:d>
                            <m:dPr>
                              <m:begChr m:val="["/>
                              <m:endChr m:val="]"/>
                              <m:ctrlPr>
                                <a:rPr lang="es-PE" sz="1200" b="0" i="1" smtClean="0">
                                  <a:latin typeface="Cambria Math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s-PE" sz="1200" b="0" i="1" smtClean="0"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sSup>
                                    <m:sSupPr>
                                      <m:ctrlPr>
                                        <a:rPr lang="es-PE" sz="1200" b="0" i="1" smtClean="0">
                                          <a:latin typeface="Cambria Math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s-PE" sz="1200" b="0" i="1" smtClean="0">
                                          <a:latin typeface="Cambria Math"/>
                                        </a:rPr>
                                        <m:t>𝑑</m:t>
                                      </m:r>
                                    </m:e>
                                    <m:sup>
                                      <m:r>
                                        <a:rPr lang="es-PE" sz="1200" b="0" i="1" smtClean="0">
                                          <a:latin typeface="Cambria Math"/>
                                        </a:rPr>
                                        <m:t>𝑛</m:t>
                                      </m:r>
                                      <m:r>
                                        <a:rPr lang="es-PE" sz="1200" b="0" i="1" smtClean="0">
                                          <a:latin typeface="Cambria Math"/>
                                        </a:rPr>
                                        <m:t>−1</m:t>
                                      </m:r>
                                    </m:sup>
                                  </m:sSup>
                                  <m:r>
                                    <a:rPr lang="es-PE" sz="1200" b="0" i="1" smtClean="0">
                                      <a:latin typeface="Cambria Math"/>
                                    </a:rPr>
                                    <m:t>𝑦</m:t>
                                  </m:r>
                                </m:num>
                                <m:den>
                                  <m:r>
                                    <a:rPr lang="es-PE" sz="1200" b="0" i="1" smtClean="0">
                                      <a:latin typeface="Cambria Math"/>
                                    </a:rPr>
                                    <m:t>𝑑</m:t>
                                  </m:r>
                                  <m:sSup>
                                    <m:sSupPr>
                                      <m:ctrlPr>
                                        <a:rPr lang="es-PE" sz="1200" b="0" i="1" smtClean="0">
                                          <a:latin typeface="Cambria Math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s-PE" sz="1200" b="0" i="1" smtClean="0">
                                          <a:latin typeface="Cambria Math"/>
                                        </a:rPr>
                                        <m:t>𝑥</m:t>
                                      </m:r>
                                    </m:e>
                                    <m:sup>
                                      <m:r>
                                        <a:rPr lang="es-PE" sz="1200" b="0" i="1" smtClean="0">
                                          <a:latin typeface="Cambria Math"/>
                                        </a:rPr>
                                        <m:t>𝑛</m:t>
                                      </m:r>
                                      <m:r>
                                        <a:rPr lang="es-PE" sz="1200" b="0" i="1" smtClean="0">
                                          <a:latin typeface="Cambria Math"/>
                                        </a:rPr>
                                        <m:t>−1</m:t>
                                      </m:r>
                                    </m:sup>
                                  </m:sSup>
                                </m:den>
                              </m:f>
                            </m:e>
                          </m:d>
                        </m:num>
                        <m:den>
                          <m:f>
                            <m:fPr>
                              <m:ctrlPr>
                                <a:rPr lang="es-PE" sz="1200" b="0" i="1" smtClean="0"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es-PE" sz="1200" b="0" i="1" smtClean="0">
                                  <a:latin typeface="Cambria Math"/>
                                </a:rPr>
                                <m:t>𝑑𝑥</m:t>
                              </m:r>
                            </m:num>
                            <m:den>
                              <m:r>
                                <a:rPr lang="es-PE" sz="1200" b="0" i="1" smtClean="0">
                                  <a:latin typeface="Cambria Math"/>
                                </a:rPr>
                                <m:t>𝑑𝑡</m:t>
                              </m:r>
                            </m:den>
                          </m:f>
                        </m:den>
                      </m:f>
                    </m:oMath>
                  </m:oMathPara>
                </a14:m>
                <a:endParaRPr lang="es-PE" dirty="0"/>
              </a:p>
            </p:txBody>
          </p:sp>
        </mc:Choice>
        <mc:Fallback xmlns="">
          <p:sp>
            <p:nvSpPr>
              <p:cNvPr id="3" name="2 Marcador de notas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pPr marL="0" marR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s-PE" sz="1200" dirty="0" smtClean="0"/>
                  <a:t>Si</a:t>
                </a:r>
              </a:p>
              <a:p>
                <a:pPr marL="0" marR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s-PE" sz="1200" i="0" smtClean="0">
                    <a:latin typeface="Cambria Math"/>
                  </a:rPr>
                  <a:t>{█(</a:t>
                </a:r>
                <a:r>
                  <a:rPr lang="es-PE" sz="1200" b="0" i="0" smtClean="0">
                    <a:latin typeface="Cambria Math"/>
                  </a:rPr>
                  <a:t>𝑥=𝑓(𝑡)@𝑦=𝑔(𝑡))┤</a:t>
                </a:r>
                <a:r>
                  <a:rPr lang="es-PE" dirty="0" smtClean="0"/>
                  <a:t>  con  </a:t>
                </a:r>
                <a:r>
                  <a:rPr lang="es-PE" sz="1200" b="0" i="0" smtClean="0">
                    <a:latin typeface="Cambria Math"/>
                  </a:rPr>
                  <a:t>𝑡</a:t>
                </a:r>
                <a:r>
                  <a:rPr lang="es-PE" sz="1200" b="0" i="0" smtClean="0">
                    <a:latin typeface="Cambria Math"/>
                    <a:ea typeface="Cambria Math"/>
                  </a:rPr>
                  <a:t>∈[𝑎;𝑏]</a:t>
                </a:r>
                <a:endParaRPr lang="es-PE" sz="1200" dirty="0"/>
              </a:p>
              <a:p>
                <a:pPr marL="0" marR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s-PE" sz="1200" dirty="0" smtClean="0"/>
                  <a:t>Tenemos</a:t>
                </a:r>
              </a:p>
              <a:p>
                <a:pPr marL="0" marR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s-PE" sz="1200" b="0" i="0" smtClean="0">
                    <a:latin typeface="Cambria Math"/>
                  </a:rPr>
                  <a:t>𝑑𝑦</a:t>
                </a:r>
                <a:r>
                  <a:rPr lang="es-PE" sz="1200" b="0" i="0" smtClean="0">
                    <a:latin typeface="Cambria Math"/>
                  </a:rPr>
                  <a:t>/</a:t>
                </a:r>
                <a:r>
                  <a:rPr lang="es-PE" sz="1200" b="0" i="0" smtClean="0">
                    <a:latin typeface="Cambria Math"/>
                  </a:rPr>
                  <a:t>𝑑𝑥=(𝑑𝑦/𝑑𝑡)/(𝑑𝑥/𝑑𝑡)</a:t>
                </a:r>
                <a:endParaRPr lang="es-PE" dirty="0"/>
              </a:p>
              <a:p>
                <a:pPr marL="0" marR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s-PE" dirty="0" smtClean="0"/>
                  <a:t>La segunda derivada de </a:t>
                </a:r>
                <a:r>
                  <a:rPr lang="es-PE" b="0" i="0" smtClean="0">
                    <a:latin typeface="Cambria Math"/>
                  </a:rPr>
                  <a:t>𝑦</a:t>
                </a:r>
                <a:r>
                  <a:rPr lang="es-PE" dirty="0" smtClean="0"/>
                  <a:t> con respecto a </a:t>
                </a:r>
                <a:r>
                  <a:rPr lang="es-PE" b="0" i="0" smtClean="0">
                    <a:latin typeface="Cambria Math"/>
                  </a:rPr>
                  <a:t>𝑥</a:t>
                </a:r>
                <a:r>
                  <a:rPr lang="es-PE" dirty="0" smtClean="0"/>
                  <a:t> es</a:t>
                </a:r>
                <a:endParaRPr lang="es-PE" dirty="0"/>
              </a:p>
              <a:p>
                <a:r>
                  <a:rPr lang="es-PE" sz="1200" b="0" i="0" smtClean="0">
                    <a:latin typeface="Cambria Math"/>
                  </a:rPr>
                  <a:t>(</a:t>
                </a:r>
                <a:r>
                  <a:rPr lang="es-PE" sz="1200" b="0" i="0" smtClean="0">
                    <a:latin typeface="Cambria Math"/>
                  </a:rPr>
                  <a:t>𝑑^2 𝑦</a:t>
                </a:r>
                <a:r>
                  <a:rPr lang="es-PE" sz="1200" b="0" i="0" smtClean="0">
                    <a:latin typeface="Cambria Math"/>
                  </a:rPr>
                  <a:t>)/(</a:t>
                </a:r>
                <a:r>
                  <a:rPr lang="es-PE" sz="1200" b="0" i="0" smtClean="0">
                    <a:latin typeface="Cambria Math"/>
                  </a:rPr>
                  <a:t>𝑑𝑥^2 </a:t>
                </a:r>
                <a:r>
                  <a:rPr lang="es-PE" sz="1200" b="0" i="0" smtClean="0">
                    <a:latin typeface="Cambria Math"/>
                  </a:rPr>
                  <a:t>)</a:t>
                </a:r>
                <a:r>
                  <a:rPr lang="es-PE" sz="1200" b="0" i="0" smtClean="0">
                    <a:latin typeface="Cambria Math"/>
                  </a:rPr>
                  <a:t>=(𝑑/𝑑𝑡 [𝑑𝑦/𝑑𝑥])/(𝑑𝑥/𝑑𝑡)</a:t>
                </a:r>
                <a:endParaRPr lang="es-PE" dirty="0" smtClean="0"/>
              </a:p>
              <a:p>
                <a:pPr marL="0" marR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s-PE" dirty="0" smtClean="0"/>
                  <a:t>La tercera derivada de </a:t>
                </a:r>
                <a:r>
                  <a:rPr lang="es-PE" b="0" i="0" smtClean="0">
                    <a:latin typeface="Cambria Math"/>
                  </a:rPr>
                  <a:t>𝑦</a:t>
                </a:r>
                <a:r>
                  <a:rPr lang="es-PE" dirty="0" smtClean="0"/>
                  <a:t> con respecto a </a:t>
                </a:r>
                <a:r>
                  <a:rPr lang="es-PE" b="0" i="0" smtClean="0">
                    <a:latin typeface="Cambria Math"/>
                  </a:rPr>
                  <a:t>𝑥</a:t>
                </a:r>
                <a:r>
                  <a:rPr lang="es-PE" dirty="0" smtClean="0"/>
                  <a:t> es</a:t>
                </a:r>
                <a:endParaRPr lang="es-PE" dirty="0"/>
              </a:p>
              <a:p>
                <a:r>
                  <a:rPr lang="es-PE" sz="1200" b="0" i="0" smtClean="0">
                    <a:latin typeface="Cambria Math"/>
                  </a:rPr>
                  <a:t>(</a:t>
                </a:r>
                <a:r>
                  <a:rPr lang="es-PE" sz="1200" b="0" i="0" smtClean="0">
                    <a:latin typeface="Cambria Math"/>
                  </a:rPr>
                  <a:t>𝑑^3 𝑦</a:t>
                </a:r>
                <a:r>
                  <a:rPr lang="es-PE" sz="1200" b="0" i="0" smtClean="0">
                    <a:latin typeface="Cambria Math"/>
                  </a:rPr>
                  <a:t>)/(</a:t>
                </a:r>
                <a:r>
                  <a:rPr lang="es-PE" sz="1200" b="0" i="0" smtClean="0">
                    <a:latin typeface="Cambria Math"/>
                  </a:rPr>
                  <a:t>𝑑𝑥^3 </a:t>
                </a:r>
                <a:r>
                  <a:rPr lang="es-PE" sz="1200" b="0" i="0" smtClean="0">
                    <a:latin typeface="Cambria Math"/>
                  </a:rPr>
                  <a:t>)</a:t>
                </a:r>
                <a:r>
                  <a:rPr lang="es-PE" sz="1200" b="0" i="0" smtClean="0">
                    <a:latin typeface="Cambria Math"/>
                  </a:rPr>
                  <a:t>=(𝑑/𝑑𝑡 [(𝑑^2 𝑦)/(𝑑^2 𝑥)])/(𝑑𝑥/𝑑𝑡)</a:t>
                </a:r>
                <a:endParaRPr lang="es-PE" dirty="0" smtClean="0"/>
              </a:p>
              <a:p>
                <a:pPr marL="0" marR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s-PE" dirty="0" smtClean="0"/>
                  <a:t>La cuarta derivada de </a:t>
                </a:r>
                <a:r>
                  <a:rPr lang="es-PE" b="0" i="0" smtClean="0">
                    <a:latin typeface="Cambria Math"/>
                  </a:rPr>
                  <a:t>𝑦</a:t>
                </a:r>
                <a:r>
                  <a:rPr lang="es-PE" dirty="0" smtClean="0"/>
                  <a:t> con respecto a </a:t>
                </a:r>
                <a:r>
                  <a:rPr lang="es-PE" b="0" i="0" smtClean="0">
                    <a:latin typeface="Cambria Math"/>
                  </a:rPr>
                  <a:t>𝑥</a:t>
                </a:r>
                <a:r>
                  <a:rPr lang="es-PE" dirty="0" smtClean="0"/>
                  <a:t> es</a:t>
                </a:r>
                <a:endParaRPr lang="es-PE" dirty="0"/>
              </a:p>
              <a:p>
                <a:pPr marL="0" marR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s-PE" sz="1200" b="0" i="0" smtClean="0">
                    <a:latin typeface="Cambria Math"/>
                  </a:rPr>
                  <a:t>(</a:t>
                </a:r>
                <a:r>
                  <a:rPr lang="es-PE" sz="1200" b="0" i="0" smtClean="0">
                    <a:latin typeface="Cambria Math"/>
                  </a:rPr>
                  <a:t>𝑑^4 𝑦</a:t>
                </a:r>
                <a:r>
                  <a:rPr lang="es-PE" sz="1200" b="0" i="0" smtClean="0">
                    <a:latin typeface="Cambria Math"/>
                  </a:rPr>
                  <a:t>)/(</a:t>
                </a:r>
                <a:r>
                  <a:rPr lang="es-PE" sz="1200" b="0" i="0" smtClean="0">
                    <a:latin typeface="Cambria Math"/>
                  </a:rPr>
                  <a:t>𝑑𝑥^4 </a:t>
                </a:r>
                <a:r>
                  <a:rPr lang="es-PE" sz="1200" b="0" i="0" smtClean="0">
                    <a:latin typeface="Cambria Math"/>
                  </a:rPr>
                  <a:t>)</a:t>
                </a:r>
                <a:r>
                  <a:rPr lang="es-PE" sz="1200" b="0" i="0" smtClean="0">
                    <a:latin typeface="Cambria Math"/>
                  </a:rPr>
                  <a:t>=(𝑑/𝑑𝑡 [(𝑑^3 𝑦)/(𝑑𝑥^3 )])/(𝑑𝑥/𝑑𝑡)</a:t>
                </a:r>
                <a:endParaRPr lang="es-PE" sz="1200" dirty="0"/>
              </a:p>
              <a:p>
                <a:pPr marL="0" marR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s-PE" dirty="0" smtClean="0"/>
                  <a:t>En consecuencia, la n-</a:t>
                </a:r>
                <a:r>
                  <a:rPr lang="es-PE" dirty="0" err="1" smtClean="0"/>
                  <a:t>ésima</a:t>
                </a:r>
                <a:r>
                  <a:rPr lang="es-PE" dirty="0" smtClean="0"/>
                  <a:t> derivada de </a:t>
                </a:r>
                <a:r>
                  <a:rPr lang="es-PE" b="0" i="0" smtClean="0">
                    <a:latin typeface="Cambria Math"/>
                  </a:rPr>
                  <a:t>𝑦</a:t>
                </a:r>
                <a:r>
                  <a:rPr lang="es-PE" dirty="0" smtClean="0"/>
                  <a:t> con respecto a </a:t>
                </a:r>
                <a:r>
                  <a:rPr lang="es-PE" b="0" i="0" smtClean="0">
                    <a:latin typeface="Cambria Math"/>
                  </a:rPr>
                  <a:t>𝑥</a:t>
                </a:r>
                <a:r>
                  <a:rPr lang="es-PE" dirty="0" smtClean="0"/>
                  <a:t> es</a:t>
                </a:r>
                <a:endParaRPr lang="es-PE" dirty="0"/>
              </a:p>
              <a:p>
                <a:r>
                  <a:rPr lang="es-PE" sz="1200" b="0" i="0" smtClean="0">
                    <a:latin typeface="Cambria Math"/>
                  </a:rPr>
                  <a:t>(</a:t>
                </a:r>
                <a:r>
                  <a:rPr lang="es-PE" sz="1200" b="0" i="0" smtClean="0">
                    <a:latin typeface="Cambria Math"/>
                  </a:rPr>
                  <a:t>𝑑^𝑛 𝑦</a:t>
                </a:r>
                <a:r>
                  <a:rPr lang="es-PE" sz="1200" b="0" i="0" smtClean="0">
                    <a:latin typeface="Cambria Math"/>
                  </a:rPr>
                  <a:t>)/(</a:t>
                </a:r>
                <a:r>
                  <a:rPr lang="es-PE" sz="1200" b="0" i="0" smtClean="0">
                    <a:latin typeface="Cambria Math"/>
                  </a:rPr>
                  <a:t>𝑑𝑥^𝑛 </a:t>
                </a:r>
                <a:r>
                  <a:rPr lang="es-PE" sz="1200" b="0" i="0" smtClean="0">
                    <a:latin typeface="Cambria Math"/>
                  </a:rPr>
                  <a:t>)</a:t>
                </a:r>
                <a:r>
                  <a:rPr lang="es-PE" sz="1200" b="0" i="0" smtClean="0">
                    <a:latin typeface="Cambria Math"/>
                  </a:rPr>
                  <a:t>=(𝑑/𝑑𝑡 [(𝑑^(𝑛−1) 𝑦)/(𝑑𝑥^(𝑛−1) )])/(𝑑𝑥/𝑑𝑡)</a:t>
                </a:r>
                <a:endParaRPr lang="es-PE" dirty="0"/>
              </a:p>
            </p:txBody>
          </p:sp>
        </mc:Fallback>
      </mc:AlternateContent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94BEDFA-8190-41C4-A87E-C5CEAFC3FFC2}" type="slidenum">
              <a:rPr lang="es-PE" smtClean="0"/>
              <a:t>6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416925656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2 Marcador de notas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pPr marL="0" marR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s-PE" dirty="0" smtClean="0"/>
                  <a:t>Si </a:t>
                </a:r>
                <a14:m>
                  <m:oMath xmlns:m="http://schemas.openxmlformats.org/officeDocument/2006/math">
                    <m:d>
                      <m:dPr>
                        <m:begChr m:val="{"/>
                        <m:endChr m:val=""/>
                        <m:ctrlPr>
                          <a:rPr lang="es-PE" sz="1200" i="1" smtClean="0">
                            <a:latin typeface="Cambria Math"/>
                          </a:rPr>
                        </m:ctrlPr>
                      </m:dPr>
                      <m:e>
                        <m:eqArr>
                          <m:eqArrPr>
                            <m:ctrlPr>
                              <a:rPr lang="es-PE" sz="1200" i="1" smtClean="0">
                                <a:latin typeface="Cambria Math"/>
                              </a:rPr>
                            </m:ctrlPr>
                          </m:eqArrPr>
                          <m:e>
                            <m:r>
                              <a:rPr lang="es-PE" sz="1200" b="0" i="1" smtClean="0">
                                <a:latin typeface="Cambria Math"/>
                              </a:rPr>
                              <m:t>𝑥</m:t>
                            </m:r>
                            <m:r>
                              <a:rPr lang="es-PE" sz="1200" b="0" i="1" smtClean="0">
                                <a:latin typeface="Cambria Math"/>
                              </a:rPr>
                              <m:t>=</m:t>
                            </m:r>
                            <m:r>
                              <a:rPr lang="es-PE" sz="1200" b="0" i="1" smtClean="0">
                                <a:latin typeface="Cambria Math"/>
                              </a:rPr>
                              <m:t>𝑓</m:t>
                            </m:r>
                            <m:r>
                              <a:rPr lang="es-PE" sz="1200" b="0" i="1" smtClean="0">
                                <a:latin typeface="Cambria Math"/>
                              </a:rPr>
                              <m:t>(</m:t>
                            </m:r>
                            <m:r>
                              <a:rPr lang="es-PE" sz="1200" b="0" i="1" smtClean="0">
                                <a:latin typeface="Cambria Math"/>
                              </a:rPr>
                              <m:t>𝑡</m:t>
                            </m:r>
                            <m:r>
                              <a:rPr lang="es-PE" sz="1200" b="0" i="1" smtClean="0">
                                <a:latin typeface="Cambria Math"/>
                              </a:rPr>
                              <m:t>)</m:t>
                            </m:r>
                          </m:e>
                          <m:e>
                            <m:r>
                              <a:rPr lang="es-PE" sz="1200" b="0" i="1" smtClean="0">
                                <a:latin typeface="Cambria Math"/>
                              </a:rPr>
                              <m:t>𝑦</m:t>
                            </m:r>
                            <m:r>
                              <a:rPr lang="es-PE" sz="1200" b="0" i="1" smtClean="0">
                                <a:latin typeface="Cambria Math"/>
                              </a:rPr>
                              <m:t>=</m:t>
                            </m:r>
                            <m:r>
                              <a:rPr lang="es-PE" sz="1200" b="0" i="1" smtClean="0">
                                <a:latin typeface="Cambria Math"/>
                              </a:rPr>
                              <m:t>𝑔</m:t>
                            </m:r>
                            <m:r>
                              <a:rPr lang="es-PE" sz="1200" b="0" i="1" smtClean="0">
                                <a:latin typeface="Cambria Math"/>
                              </a:rPr>
                              <m:t>(</m:t>
                            </m:r>
                            <m:r>
                              <a:rPr lang="es-PE" sz="1200" b="0" i="1" smtClean="0">
                                <a:latin typeface="Cambria Math"/>
                              </a:rPr>
                              <m:t>𝑡</m:t>
                            </m:r>
                            <m:r>
                              <a:rPr lang="es-PE" sz="1200" b="0" i="1" smtClean="0">
                                <a:latin typeface="Cambria Math"/>
                              </a:rPr>
                              <m:t>)</m:t>
                            </m:r>
                          </m:e>
                        </m:eqArr>
                      </m:e>
                    </m:d>
                  </m:oMath>
                </a14:m>
                <a:r>
                  <a:rPr lang="es-PE" sz="1200" dirty="0" smtClean="0"/>
                  <a:t> con </a:t>
                </a:r>
                <a14:m>
                  <m:oMath xmlns:m="http://schemas.openxmlformats.org/officeDocument/2006/math">
                    <m:r>
                      <a:rPr lang="es-PE" sz="1200" b="0" i="1" smtClean="0">
                        <a:latin typeface="Cambria Math"/>
                      </a:rPr>
                      <m:t>𝑡</m:t>
                    </m:r>
                    <m:r>
                      <a:rPr lang="es-PE" sz="1200" b="0" i="1" smtClean="0">
                        <a:latin typeface="Cambria Math"/>
                        <a:ea typeface="Cambria Math"/>
                      </a:rPr>
                      <m:t>∈[</m:t>
                    </m:r>
                    <m:r>
                      <a:rPr lang="es-PE" sz="1200" b="0" i="1" smtClean="0">
                        <a:latin typeface="Cambria Math"/>
                        <a:ea typeface="Cambria Math"/>
                      </a:rPr>
                      <m:t>𝑎</m:t>
                    </m:r>
                    <m:r>
                      <a:rPr lang="es-PE" sz="1200" b="0" i="1" smtClean="0">
                        <a:latin typeface="Cambria Math"/>
                        <a:ea typeface="Cambria Math"/>
                      </a:rPr>
                      <m:t>;</m:t>
                    </m:r>
                    <m:r>
                      <a:rPr lang="es-PE" sz="1200" b="0" i="1" smtClean="0">
                        <a:latin typeface="Cambria Math"/>
                        <a:ea typeface="Cambria Math"/>
                      </a:rPr>
                      <m:t>𝑏</m:t>
                    </m:r>
                    <m:r>
                      <a:rPr lang="es-PE" sz="1200" b="0" i="1" smtClean="0">
                        <a:latin typeface="Cambria Math"/>
                        <a:ea typeface="Cambria Math"/>
                      </a:rPr>
                      <m:t>]</m:t>
                    </m:r>
                  </m:oMath>
                </a14:m>
                <a:endParaRPr lang="es-PE" sz="1200" dirty="0"/>
              </a:p>
              <a:p>
                <a:pPr marL="0" marR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lang="es-PE" sz="1200" dirty="0"/>
              </a:p>
              <a:p>
                <a:pPr marL="0" marR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s-PE" sz="1200" dirty="0" smtClean="0"/>
                  <a:t>Para obtener la derivada de </a:t>
                </a:r>
                <a14:m>
                  <m:oMath xmlns:m="http://schemas.openxmlformats.org/officeDocument/2006/math">
                    <m:r>
                      <a:rPr lang="es-PE" sz="1200" b="0" i="1" smtClean="0">
                        <a:latin typeface="Cambria Math"/>
                      </a:rPr>
                      <m:t>𝑦</m:t>
                    </m:r>
                  </m:oMath>
                </a14:m>
                <a:r>
                  <a:rPr lang="es-PE" sz="1200" dirty="0" smtClean="0"/>
                  <a:t> con respecto a la variable </a:t>
                </a:r>
                <a14:m>
                  <m:oMath xmlns:m="http://schemas.openxmlformats.org/officeDocument/2006/math">
                    <m:r>
                      <a:rPr lang="es-PE" sz="1200" b="0" i="1" smtClean="0">
                        <a:latin typeface="Cambria Math"/>
                      </a:rPr>
                      <m:t>𝑥</m:t>
                    </m:r>
                  </m:oMath>
                </a14:m>
                <a:r>
                  <a:rPr lang="es-PE" sz="1200" dirty="0" smtClean="0"/>
                  <a:t>, podemos usar la regla de la cadena </a:t>
                </a:r>
                <a:endParaRPr lang="es-PE" sz="1200" dirty="0"/>
              </a:p>
              <a:p>
                <a:pPr marL="0" marR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s-PE" sz="1200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s-PE" sz="1200" b="0" i="1" smtClean="0">
                              <a:latin typeface="Cambria Math"/>
                            </a:rPr>
                            <m:t>𝑑𝑦</m:t>
                          </m:r>
                        </m:num>
                        <m:den>
                          <m:r>
                            <a:rPr lang="es-PE" sz="1200" b="0" i="1" smtClean="0">
                              <a:latin typeface="Cambria Math"/>
                            </a:rPr>
                            <m:t>𝑑𝑥</m:t>
                          </m:r>
                        </m:den>
                      </m:f>
                      <m:r>
                        <a:rPr lang="es-PE" sz="12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s-PE" sz="1200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s-PE" sz="1200" b="0" i="1" smtClean="0">
                              <a:latin typeface="Cambria Math"/>
                            </a:rPr>
                            <m:t>𝑑𝑦</m:t>
                          </m:r>
                        </m:num>
                        <m:den>
                          <m:r>
                            <a:rPr lang="es-PE" sz="1200" b="0" i="1" smtClean="0">
                              <a:latin typeface="Cambria Math"/>
                            </a:rPr>
                            <m:t>𝑑𝑡</m:t>
                          </m:r>
                        </m:den>
                      </m:f>
                      <m:f>
                        <m:fPr>
                          <m:ctrlPr>
                            <a:rPr lang="es-PE" sz="1200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s-PE" sz="1200" b="0" i="1" smtClean="0">
                              <a:latin typeface="Cambria Math"/>
                            </a:rPr>
                            <m:t>𝑑𝑡</m:t>
                          </m:r>
                        </m:num>
                        <m:den>
                          <m:r>
                            <a:rPr lang="es-PE" sz="1200" b="0" i="1" smtClean="0">
                              <a:latin typeface="Cambria Math"/>
                            </a:rPr>
                            <m:t>𝑑𝑥</m:t>
                          </m:r>
                        </m:den>
                      </m:f>
                    </m:oMath>
                  </m:oMathPara>
                </a14:m>
                <a:endParaRPr lang="es-PE" sz="1200" dirty="0"/>
              </a:p>
              <a:p>
                <a:pPr marL="0" marR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s-PE" dirty="0" smtClean="0"/>
                  <a:t>Pero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s-PE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s-PE" b="0" i="1" smtClean="0">
                            <a:latin typeface="Cambria Math"/>
                          </a:rPr>
                          <m:t>𝑑𝑡</m:t>
                        </m:r>
                      </m:num>
                      <m:den>
                        <m:r>
                          <a:rPr lang="es-PE" b="0" i="1" smtClean="0">
                            <a:latin typeface="Cambria Math"/>
                          </a:rPr>
                          <m:t>𝑑𝑥</m:t>
                        </m:r>
                      </m:den>
                    </m:f>
                    <m:r>
                      <a:rPr lang="es-PE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s-PE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s-PE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f>
                          <m:fPr>
                            <m:ctrlPr>
                              <a:rPr lang="es-PE" b="0" i="1" smtClean="0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s-PE" b="0" i="1" smtClean="0">
                                <a:latin typeface="Cambria Math"/>
                              </a:rPr>
                              <m:t>𝑑𝑥</m:t>
                            </m:r>
                          </m:num>
                          <m:den>
                            <m:r>
                              <a:rPr lang="es-PE" b="0" i="1" smtClean="0">
                                <a:latin typeface="Cambria Math"/>
                              </a:rPr>
                              <m:t>𝑑𝑡</m:t>
                            </m:r>
                          </m:den>
                        </m:f>
                      </m:den>
                    </m:f>
                  </m:oMath>
                </a14:m>
                <a:r>
                  <a:rPr lang="es-PE" dirty="0" smtClean="0"/>
                  <a:t> entonces</a:t>
                </a:r>
              </a:p>
              <a:p>
                <a:pPr marL="0" marR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s-PE" sz="1200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s-PE" sz="1200" b="0" i="1" smtClean="0">
                              <a:latin typeface="Cambria Math"/>
                            </a:rPr>
                            <m:t>𝑑𝑦</m:t>
                          </m:r>
                        </m:num>
                        <m:den>
                          <m:r>
                            <a:rPr lang="es-PE" sz="1200" b="0" i="1" smtClean="0">
                              <a:latin typeface="Cambria Math"/>
                            </a:rPr>
                            <m:t>𝑑𝑥</m:t>
                          </m:r>
                        </m:den>
                      </m:f>
                      <m:r>
                        <a:rPr lang="es-PE" sz="12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s-PE" sz="1200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s-PE" sz="1200" b="0" i="1" smtClean="0">
                              <a:latin typeface="Cambria Math"/>
                            </a:rPr>
                            <m:t>𝑑𝑦</m:t>
                          </m:r>
                        </m:num>
                        <m:den>
                          <m:r>
                            <a:rPr lang="es-PE" sz="1200" b="0" i="1" smtClean="0">
                              <a:latin typeface="Cambria Math"/>
                            </a:rPr>
                            <m:t>𝑑𝑡</m:t>
                          </m:r>
                        </m:den>
                      </m:f>
                      <m:f>
                        <m:fPr>
                          <m:ctrlPr>
                            <a:rPr lang="es-PE" sz="1200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s-PE" sz="1200" b="0" i="1" smtClean="0">
                              <a:latin typeface="Cambria Math"/>
                            </a:rPr>
                            <m:t>1</m:t>
                          </m:r>
                        </m:num>
                        <m:den>
                          <m:f>
                            <m:fPr>
                              <m:ctrlPr>
                                <a:rPr lang="es-PE" sz="1200" b="0" i="1" smtClean="0"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es-PE" sz="1200" b="0" i="1" smtClean="0">
                                  <a:latin typeface="Cambria Math"/>
                                </a:rPr>
                                <m:t>𝑑𝑥</m:t>
                              </m:r>
                            </m:num>
                            <m:den>
                              <m:r>
                                <a:rPr lang="es-PE" sz="1200" b="0" i="1" smtClean="0">
                                  <a:latin typeface="Cambria Math"/>
                                </a:rPr>
                                <m:t>𝑑𝑡</m:t>
                              </m:r>
                            </m:den>
                          </m:f>
                        </m:den>
                      </m:f>
                    </m:oMath>
                  </m:oMathPara>
                </a14:m>
                <a:endParaRPr lang="es-PE" sz="1200" dirty="0"/>
              </a:p>
              <a:p>
                <a:pPr marL="0" marR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lang="es-PE" dirty="0" smtClean="0"/>
              </a:p>
              <a:p>
                <a:pPr marL="0" marR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s-PE" dirty="0" smtClean="0"/>
                  <a:t>y con ello</a:t>
                </a:r>
              </a:p>
              <a:p>
                <a:pPr marL="0" marR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s-PE" sz="1200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s-PE" sz="1200" b="0" i="1" smtClean="0">
                              <a:latin typeface="Cambria Math"/>
                            </a:rPr>
                            <m:t>𝑑𝑦</m:t>
                          </m:r>
                        </m:num>
                        <m:den>
                          <m:r>
                            <a:rPr lang="es-PE" sz="1200" b="0" i="1" smtClean="0">
                              <a:latin typeface="Cambria Math"/>
                            </a:rPr>
                            <m:t>𝑑𝑥</m:t>
                          </m:r>
                        </m:den>
                      </m:f>
                      <m:r>
                        <a:rPr lang="es-PE" sz="12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s-PE" sz="1200" b="0" i="1" smtClean="0">
                              <a:latin typeface="Cambria Math"/>
                            </a:rPr>
                          </m:ctrlPr>
                        </m:fPr>
                        <m:num>
                          <m:f>
                            <m:fPr>
                              <m:ctrlPr>
                                <a:rPr lang="es-PE" sz="1200" b="0" i="1" smtClean="0"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es-PE" sz="1200" b="0" i="1" smtClean="0">
                                  <a:latin typeface="Cambria Math"/>
                                </a:rPr>
                                <m:t>𝑑𝑦</m:t>
                              </m:r>
                            </m:num>
                            <m:den>
                              <m:r>
                                <a:rPr lang="es-PE" sz="1200" b="0" i="1" smtClean="0">
                                  <a:latin typeface="Cambria Math"/>
                                </a:rPr>
                                <m:t>𝑑𝑡</m:t>
                              </m:r>
                            </m:den>
                          </m:f>
                        </m:num>
                        <m:den>
                          <m:f>
                            <m:fPr>
                              <m:ctrlPr>
                                <a:rPr lang="es-PE" sz="1200" b="0" i="1" smtClean="0"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es-PE" sz="1200" b="0" i="1" smtClean="0">
                                  <a:latin typeface="Cambria Math"/>
                                </a:rPr>
                                <m:t>𝑑𝑥</m:t>
                              </m:r>
                            </m:num>
                            <m:den>
                              <m:r>
                                <a:rPr lang="es-PE" sz="1200" b="0" i="1" smtClean="0">
                                  <a:latin typeface="Cambria Math"/>
                                </a:rPr>
                                <m:t>𝑑𝑡</m:t>
                              </m:r>
                            </m:den>
                          </m:f>
                        </m:den>
                      </m:f>
                    </m:oMath>
                  </m:oMathPara>
                </a14:m>
                <a:endParaRPr lang="es-PE" dirty="0" smtClean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s-PE" sz="1200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s-PE" sz="1200" b="0" i="1" smtClean="0">
                              <a:latin typeface="Cambria Math"/>
                            </a:rPr>
                            <m:t>𝑑𝑦</m:t>
                          </m:r>
                        </m:num>
                        <m:den>
                          <m:r>
                            <a:rPr lang="es-PE" sz="1200" b="0" i="1" smtClean="0">
                              <a:latin typeface="Cambria Math"/>
                            </a:rPr>
                            <m:t>𝑑𝑥</m:t>
                          </m:r>
                        </m:den>
                      </m:f>
                      <m:r>
                        <a:rPr lang="es-PE" sz="12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s-PE" sz="1200" b="0" i="1" smtClean="0">
                              <a:latin typeface="Cambria Math"/>
                            </a:rPr>
                          </m:ctrlPr>
                        </m:fPr>
                        <m:num>
                          <m:f>
                            <m:fPr>
                              <m:ctrlPr>
                                <a:rPr lang="es-PE" sz="1200" b="0" i="1" smtClean="0"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es-PE" sz="1200" b="0" i="1" smtClean="0">
                                  <a:latin typeface="Cambria Math"/>
                                </a:rPr>
                                <m:t>𝑑𝑦</m:t>
                              </m:r>
                            </m:num>
                            <m:den>
                              <m:r>
                                <a:rPr lang="es-PE" sz="1200" b="0" i="1" smtClean="0">
                                  <a:latin typeface="Cambria Math"/>
                                </a:rPr>
                                <m:t>𝑑𝑡</m:t>
                              </m:r>
                            </m:den>
                          </m:f>
                        </m:num>
                        <m:den>
                          <m:f>
                            <m:fPr>
                              <m:ctrlPr>
                                <a:rPr lang="es-PE" sz="1200" b="0" i="1" smtClean="0"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es-PE" sz="1200" b="0" i="1" smtClean="0">
                                  <a:latin typeface="Cambria Math"/>
                                </a:rPr>
                                <m:t>𝑑𝑥</m:t>
                              </m:r>
                            </m:num>
                            <m:den>
                              <m:r>
                                <a:rPr lang="es-PE" sz="1200" b="0" i="1" smtClean="0">
                                  <a:latin typeface="Cambria Math"/>
                                </a:rPr>
                                <m:t>𝑑𝑡</m:t>
                              </m:r>
                            </m:den>
                          </m:f>
                        </m:den>
                      </m:f>
                    </m:oMath>
                  </m:oMathPara>
                </a14:m>
                <a:endParaRPr lang="es-PE" dirty="0"/>
              </a:p>
            </p:txBody>
          </p:sp>
        </mc:Choice>
        <mc:Fallback xmlns="">
          <p:sp>
            <p:nvSpPr>
              <p:cNvPr id="3" name="2 Marcador de notas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pPr marL="0" marR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s-PE" dirty="0" smtClean="0"/>
                  <a:t>Si </a:t>
                </a:r>
                <a:r>
                  <a:rPr lang="es-PE" sz="1200" i="0" smtClean="0">
                    <a:latin typeface="Cambria Math"/>
                  </a:rPr>
                  <a:t>{█(</a:t>
                </a:r>
                <a:r>
                  <a:rPr lang="es-PE" sz="1200" b="0" i="0" smtClean="0">
                    <a:latin typeface="Cambria Math"/>
                  </a:rPr>
                  <a:t>𝑥=𝑓(𝑡)@𝑦=𝑔(𝑡))┤</a:t>
                </a:r>
                <a:r>
                  <a:rPr lang="es-PE" sz="1200" dirty="0" smtClean="0"/>
                  <a:t> con </a:t>
                </a:r>
                <a:r>
                  <a:rPr lang="es-PE" sz="1200" b="0" i="0" smtClean="0">
                    <a:latin typeface="Cambria Math"/>
                  </a:rPr>
                  <a:t>𝑡</a:t>
                </a:r>
                <a:r>
                  <a:rPr lang="es-PE" sz="1200" b="0" i="0" smtClean="0">
                    <a:latin typeface="Cambria Math"/>
                    <a:ea typeface="Cambria Math"/>
                  </a:rPr>
                  <a:t>∈[𝑎;𝑏]</a:t>
                </a:r>
                <a:endParaRPr lang="es-PE" sz="1200" dirty="0"/>
              </a:p>
              <a:p>
                <a:pPr marL="0" marR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lang="es-PE" sz="1200" dirty="0"/>
              </a:p>
              <a:p>
                <a:pPr marL="0" marR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s-PE" sz="1200" dirty="0" smtClean="0"/>
                  <a:t>Para obtener la derivada de </a:t>
                </a:r>
                <a:r>
                  <a:rPr lang="es-PE" sz="1200" b="0" i="0" smtClean="0">
                    <a:latin typeface="Cambria Math"/>
                  </a:rPr>
                  <a:t>𝑦</a:t>
                </a:r>
                <a:r>
                  <a:rPr lang="es-PE" sz="1200" dirty="0" smtClean="0"/>
                  <a:t> con respecto a la variable </a:t>
                </a:r>
                <a:r>
                  <a:rPr lang="es-PE" sz="1200" b="0" i="0" smtClean="0">
                    <a:latin typeface="Cambria Math"/>
                  </a:rPr>
                  <a:t>𝑥</a:t>
                </a:r>
                <a:r>
                  <a:rPr lang="es-PE" sz="1200" dirty="0" smtClean="0"/>
                  <a:t>, podemos usar la regla de la cadena </a:t>
                </a:r>
                <a:endParaRPr lang="es-PE" sz="1200" dirty="0"/>
              </a:p>
              <a:p>
                <a:pPr marL="0" marR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s-PE" sz="1200" b="0" i="0" smtClean="0">
                    <a:latin typeface="Cambria Math"/>
                  </a:rPr>
                  <a:t>𝑑𝑦</a:t>
                </a:r>
                <a:r>
                  <a:rPr lang="es-PE" sz="1200" b="0" i="0" smtClean="0">
                    <a:latin typeface="Cambria Math"/>
                  </a:rPr>
                  <a:t>/</a:t>
                </a:r>
                <a:r>
                  <a:rPr lang="es-PE" sz="1200" b="0" i="0" smtClean="0">
                    <a:latin typeface="Cambria Math"/>
                  </a:rPr>
                  <a:t>𝑑𝑥=𝑑𝑦/𝑑𝑡  𝑑𝑡/𝑑𝑥</a:t>
                </a:r>
                <a:endParaRPr lang="es-PE" sz="1200" dirty="0"/>
              </a:p>
              <a:p>
                <a:pPr marL="0" marR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s-PE" dirty="0" smtClean="0"/>
                  <a:t>Pero </a:t>
                </a:r>
                <a:r>
                  <a:rPr lang="es-PE" b="0" i="0" smtClean="0">
                    <a:latin typeface="Cambria Math"/>
                  </a:rPr>
                  <a:t>𝑑𝑡</a:t>
                </a:r>
                <a:r>
                  <a:rPr lang="es-PE" b="0" i="0" smtClean="0">
                    <a:latin typeface="Cambria Math"/>
                  </a:rPr>
                  <a:t>/</a:t>
                </a:r>
                <a:r>
                  <a:rPr lang="es-PE" b="0" i="0" smtClean="0">
                    <a:latin typeface="Cambria Math"/>
                  </a:rPr>
                  <a:t>𝑑𝑥=1/(𝑑𝑥/𝑑𝑡)</a:t>
                </a:r>
                <a:r>
                  <a:rPr lang="es-PE" dirty="0" smtClean="0"/>
                  <a:t> entonces</a:t>
                </a:r>
              </a:p>
              <a:p>
                <a:pPr marL="0" marR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s-PE" sz="1200" b="0" i="0" smtClean="0">
                    <a:latin typeface="Cambria Math"/>
                  </a:rPr>
                  <a:t>𝑑𝑦</a:t>
                </a:r>
                <a:r>
                  <a:rPr lang="es-PE" sz="1200" b="0" i="0" smtClean="0">
                    <a:latin typeface="Cambria Math"/>
                  </a:rPr>
                  <a:t>/</a:t>
                </a:r>
                <a:r>
                  <a:rPr lang="es-PE" sz="1200" b="0" i="0" smtClean="0">
                    <a:latin typeface="Cambria Math"/>
                  </a:rPr>
                  <a:t>𝑑𝑥=𝑑𝑦/𝑑𝑡  1/(𝑑𝑥/𝑑𝑡)</a:t>
                </a:r>
                <a:endParaRPr lang="es-PE" sz="1200" dirty="0"/>
              </a:p>
              <a:p>
                <a:pPr marL="0" marR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lang="es-PE" dirty="0" smtClean="0"/>
              </a:p>
              <a:p>
                <a:pPr marL="0" marR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s-PE" dirty="0" smtClean="0"/>
                  <a:t>y con ello</a:t>
                </a:r>
              </a:p>
              <a:p>
                <a:pPr marL="0" marR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s-PE" sz="1200" b="0" i="0" smtClean="0">
                    <a:latin typeface="Cambria Math"/>
                  </a:rPr>
                  <a:t>𝑑𝑦</a:t>
                </a:r>
                <a:r>
                  <a:rPr lang="es-PE" sz="1200" b="0" i="0" smtClean="0">
                    <a:latin typeface="Cambria Math"/>
                  </a:rPr>
                  <a:t>/</a:t>
                </a:r>
                <a:r>
                  <a:rPr lang="es-PE" sz="1200" b="0" i="0" smtClean="0">
                    <a:latin typeface="Cambria Math"/>
                  </a:rPr>
                  <a:t>𝑑𝑥=(𝑑𝑦/𝑑𝑡)/(𝑑𝑥/𝑑𝑡)</a:t>
                </a:r>
                <a:endParaRPr lang="es-PE" dirty="0" smtClean="0"/>
              </a:p>
              <a:p>
                <a:r>
                  <a:rPr lang="es-PE" sz="1200" b="0" i="0" smtClean="0">
                    <a:latin typeface="Cambria Math"/>
                  </a:rPr>
                  <a:t>𝑑𝑦</a:t>
                </a:r>
                <a:r>
                  <a:rPr lang="es-PE" sz="1200" b="0" i="0" smtClean="0">
                    <a:latin typeface="Cambria Math"/>
                  </a:rPr>
                  <a:t>/</a:t>
                </a:r>
                <a:r>
                  <a:rPr lang="es-PE" sz="1200" b="0" i="0" smtClean="0">
                    <a:latin typeface="Cambria Math"/>
                  </a:rPr>
                  <a:t>𝑑𝑥=(𝑑𝑦/𝑑𝑡)/(𝑑𝑥/𝑑𝑡)</a:t>
                </a:r>
                <a:endParaRPr lang="es-PE" dirty="0"/>
              </a:p>
            </p:txBody>
          </p:sp>
        </mc:Fallback>
      </mc:AlternateContent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94BEDFA-8190-41C4-A87E-C5CEAFC3FFC2}" type="slidenum">
              <a:rPr lang="es-PE" smtClean="0"/>
              <a:t>7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92686982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2 Marcador de notas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r>
                  <a:rPr lang="es-PE" dirty="0" smtClean="0"/>
                  <a:t>Ejemplo</a:t>
                </a:r>
              </a:p>
              <a:p>
                <a:r>
                  <a:rPr lang="es-PE" dirty="0" smtClean="0"/>
                  <a:t>Dada</a:t>
                </a:r>
                <a:r>
                  <a:rPr lang="es-PE" baseline="0" dirty="0" smtClean="0"/>
                  <a:t> la siguiente función definida por las ecuaciones paramétricas</a:t>
                </a:r>
              </a:p>
              <a:p>
                <a:pPr marL="0" marR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 xmlns:m="http://schemas.openxmlformats.org/officeDocument/2006/math">
                    <m:d>
                      <m:dPr>
                        <m:begChr m:val="{"/>
                        <m:endChr m:val=""/>
                        <m:ctrlPr>
                          <a:rPr lang="es-PE" sz="1200" i="1" smtClean="0">
                            <a:latin typeface="Cambria Math"/>
                          </a:rPr>
                        </m:ctrlPr>
                      </m:dPr>
                      <m:e>
                        <m:eqArr>
                          <m:eqArrPr>
                            <m:ctrlPr>
                              <a:rPr lang="es-PE" sz="1200" i="1" smtClean="0">
                                <a:latin typeface="Cambria Math"/>
                              </a:rPr>
                            </m:ctrlPr>
                          </m:eqArrPr>
                          <m:e>
                            <m:r>
                              <a:rPr lang="es-PE" sz="1200" b="0" i="1" smtClean="0">
                                <a:latin typeface="Cambria Math"/>
                              </a:rPr>
                              <m:t>𝑥</m:t>
                            </m:r>
                            <m:r>
                              <a:rPr lang="es-PE" sz="1200" b="0" i="1" smtClean="0">
                                <a:latin typeface="Cambria Math"/>
                              </a:rPr>
                              <m:t>=1+</m:t>
                            </m:r>
                            <m:sSup>
                              <m:sSupPr>
                                <m:ctrlPr>
                                  <a:rPr lang="es-PE" sz="1200" b="0" i="1" smtClean="0"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a:rPr lang="es-PE" sz="1200" b="0" i="1" smtClean="0">
                                    <a:latin typeface="Cambria Math"/>
                                  </a:rPr>
                                  <m:t>𝑒</m:t>
                                </m:r>
                              </m:e>
                              <m:sup>
                                <m:r>
                                  <a:rPr lang="es-PE" sz="1200" b="0" i="1" smtClean="0">
                                    <a:latin typeface="Cambria Math"/>
                                  </a:rPr>
                                  <m:t>2</m:t>
                                </m:r>
                                <m:r>
                                  <a:rPr lang="es-PE" sz="1200" b="0" i="1" smtClean="0">
                                    <a:latin typeface="Cambria Math"/>
                                  </a:rPr>
                                  <m:t>𝑡</m:t>
                                </m:r>
                              </m:sup>
                            </m:sSup>
                          </m:e>
                          <m:e>
                            <m:r>
                              <a:rPr lang="es-PE" sz="1200" b="0" i="1" smtClean="0">
                                <a:latin typeface="Cambria Math"/>
                              </a:rPr>
                              <m:t>𝑦</m:t>
                            </m:r>
                            <m:r>
                              <a:rPr lang="es-PE" sz="1200" b="0" i="1" smtClean="0">
                                <a:latin typeface="Cambria Math"/>
                              </a:rPr>
                              <m:t>=1−</m:t>
                            </m:r>
                            <m:sSup>
                              <m:sSupPr>
                                <m:ctrlPr>
                                  <a:rPr lang="es-PE" sz="1200" b="0" i="1" smtClean="0"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a:rPr lang="es-PE" sz="1200" b="0" i="1" smtClean="0">
                                    <a:latin typeface="Cambria Math"/>
                                  </a:rPr>
                                  <m:t>𝑒</m:t>
                                </m:r>
                              </m:e>
                              <m:sup>
                                <m:r>
                                  <a:rPr lang="es-PE" sz="1200" b="0" i="1" smtClean="0">
                                    <a:latin typeface="Cambria Math"/>
                                  </a:rPr>
                                  <m:t>3</m:t>
                                </m:r>
                                <m:r>
                                  <a:rPr lang="es-PE" sz="1200" b="0" i="1" smtClean="0">
                                    <a:latin typeface="Cambria Math"/>
                                  </a:rPr>
                                  <m:t>𝑡</m:t>
                                </m:r>
                              </m:sup>
                            </m:sSup>
                          </m:e>
                        </m:eqArr>
                      </m:e>
                    </m:d>
                  </m:oMath>
                </a14:m>
                <a:r>
                  <a:rPr lang="es-PE" sz="1200" dirty="0" smtClean="0"/>
                  <a:t>  con  </a:t>
                </a:r>
                <a14:m>
                  <m:oMath xmlns:m="http://schemas.openxmlformats.org/officeDocument/2006/math">
                    <m:r>
                      <a:rPr lang="es-PE" sz="1200" b="0" i="1" smtClean="0">
                        <a:latin typeface="Cambria Math"/>
                      </a:rPr>
                      <m:t>𝑡</m:t>
                    </m:r>
                    <m:r>
                      <a:rPr lang="es-PE" sz="1200" b="0" i="1" smtClean="0">
                        <a:latin typeface="Cambria Math"/>
                        <a:ea typeface="Cambria Math"/>
                      </a:rPr>
                      <m:t>∈</m:t>
                    </m:r>
                    <m:r>
                      <a:rPr lang="es-PE" sz="1200" b="0" i="1" smtClean="0">
                        <a:latin typeface="Cambria Math"/>
                        <a:ea typeface="Cambria Math"/>
                      </a:rPr>
                      <m:t>ℝ</m:t>
                    </m:r>
                  </m:oMath>
                </a14:m>
                <a:endParaRPr lang="es-PE" sz="1200" dirty="0"/>
              </a:p>
              <a:p>
                <a:pPr marL="0" marR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s-PE" sz="1200" dirty="0" smtClean="0"/>
                  <a:t>Obtenga</a:t>
                </a:r>
                <a:r>
                  <a:rPr lang="es-PE" sz="1200" baseline="0" dirty="0" smtClean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s-PE" i="1" smtClean="0">
                            <a:latin typeface="Cambria Math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s-PE" b="0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s-PE" b="0" i="1" smtClean="0">
                                <a:latin typeface="Cambria Math"/>
                              </a:rPr>
                              <m:t>𝑑</m:t>
                            </m:r>
                          </m:e>
                          <m:sup>
                            <m:r>
                              <a:rPr lang="es-PE" b="0" i="1" smtClean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es-PE" b="0" i="1" smtClean="0">
                            <a:latin typeface="Cambria Math"/>
                          </a:rPr>
                          <m:t>𝑦</m:t>
                        </m:r>
                      </m:num>
                      <m:den>
                        <m:r>
                          <a:rPr lang="es-PE" b="0" i="1" smtClean="0">
                            <a:latin typeface="Cambria Math"/>
                          </a:rPr>
                          <m:t>𝑑</m:t>
                        </m:r>
                        <m:sSup>
                          <m:sSupPr>
                            <m:ctrlPr>
                              <a:rPr lang="es-PE" b="0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s-PE" b="0" i="1" smtClean="0">
                                <a:latin typeface="Cambria Math"/>
                              </a:rPr>
                              <m:t>𝑥</m:t>
                            </m:r>
                          </m:e>
                          <m:sup>
                            <m:r>
                              <a:rPr lang="es-PE" b="0" i="1" smtClean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</m:den>
                    </m:f>
                  </m:oMath>
                </a14:m>
                <a:endParaRPr lang="es-PE" dirty="0"/>
              </a:p>
              <a:p>
                <a:pPr marL="0" marR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s-PE" sz="1200" dirty="0" smtClean="0"/>
                  <a:t>Resolución</a:t>
                </a:r>
              </a:p>
              <a:p>
                <a:pPr marL="0" marR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s-PE" sz="1200" dirty="0" smtClean="0"/>
                  <a:t>Paso 1:</a:t>
                </a:r>
                <a:r>
                  <a:rPr lang="es-PE" sz="1200" baseline="0" dirty="0" smtClean="0"/>
                  <a:t> Obtendremos </a:t>
                </a:r>
              </a:p>
              <a:p>
                <a:pPr marL="0" marR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s-PE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s-PE" b="0" i="1" smtClean="0">
                              <a:latin typeface="Cambria Math"/>
                            </a:rPr>
                            <m:t>𝑑𝑦</m:t>
                          </m:r>
                        </m:num>
                        <m:den>
                          <m:r>
                            <a:rPr lang="es-PE" b="0" i="1" smtClean="0">
                              <a:latin typeface="Cambria Math"/>
                            </a:rPr>
                            <m:t>𝑑𝑥</m:t>
                          </m:r>
                        </m:den>
                      </m:f>
                    </m:oMath>
                  </m:oMathPara>
                </a14:m>
                <a:endParaRPr lang="es-PE" dirty="0"/>
              </a:p>
              <a:p>
                <a:pPr marL="0" marR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s-PE" sz="1200" dirty="0" smtClean="0"/>
                  <a:t>Para ello</a:t>
                </a:r>
              </a:p>
              <a:p>
                <a:pPr marL="0" marR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s-PE" sz="1200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s-PE" sz="1200" b="0" i="1" smtClean="0">
                              <a:latin typeface="Cambria Math"/>
                            </a:rPr>
                            <m:t>𝑑𝑥</m:t>
                          </m:r>
                        </m:num>
                        <m:den>
                          <m:r>
                            <a:rPr lang="es-PE" sz="1200" b="0" i="1" smtClean="0">
                              <a:latin typeface="Cambria Math"/>
                            </a:rPr>
                            <m:t>𝑑𝑡</m:t>
                          </m:r>
                        </m:den>
                      </m:f>
                      <m:r>
                        <a:rPr lang="es-PE" sz="1200" b="0" i="1" smtClean="0">
                          <a:latin typeface="Cambria Math"/>
                        </a:rPr>
                        <m:t>=2</m:t>
                      </m:r>
                      <m:sSup>
                        <m:sSupPr>
                          <m:ctrlPr>
                            <a:rPr lang="es-PE" sz="1200" b="0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s-PE" sz="1200" b="0" i="1" smtClean="0">
                              <a:latin typeface="Cambria Math"/>
                            </a:rPr>
                            <m:t>𝑒</m:t>
                          </m:r>
                        </m:e>
                        <m:sup>
                          <m:r>
                            <a:rPr lang="es-PE" sz="1200" b="0" i="1" smtClean="0">
                              <a:latin typeface="Cambria Math"/>
                            </a:rPr>
                            <m:t>2</m:t>
                          </m:r>
                          <m:r>
                            <a:rPr lang="es-PE" sz="1200" b="0" i="1" smtClean="0">
                              <a:latin typeface="Cambria Math"/>
                            </a:rPr>
                            <m:t>𝑡</m:t>
                          </m:r>
                        </m:sup>
                      </m:sSup>
                      <m:r>
                        <a:rPr lang="es-PE" sz="1200" b="0" i="1" smtClean="0">
                          <a:latin typeface="Cambria Math"/>
                        </a:rPr>
                        <m:t>      </m:t>
                      </m:r>
                      <m:f>
                        <m:fPr>
                          <m:ctrlPr>
                            <a:rPr lang="es-PE" sz="1200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s-PE" sz="1200" b="0" i="1" smtClean="0">
                              <a:latin typeface="Cambria Math"/>
                            </a:rPr>
                            <m:t>𝑑𝑦</m:t>
                          </m:r>
                        </m:num>
                        <m:den>
                          <m:r>
                            <a:rPr lang="es-PE" sz="1200" b="0" i="1" smtClean="0">
                              <a:latin typeface="Cambria Math"/>
                            </a:rPr>
                            <m:t>𝑑𝑡</m:t>
                          </m:r>
                        </m:den>
                      </m:f>
                      <m:r>
                        <a:rPr lang="es-PE" sz="1200" b="0" i="1" smtClean="0">
                          <a:latin typeface="Cambria Math"/>
                        </a:rPr>
                        <m:t>=−3</m:t>
                      </m:r>
                      <m:sSup>
                        <m:sSupPr>
                          <m:ctrlPr>
                            <a:rPr lang="es-PE" sz="1200" b="0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s-PE" sz="1200" b="0" i="1" smtClean="0">
                              <a:latin typeface="Cambria Math"/>
                            </a:rPr>
                            <m:t>𝑒</m:t>
                          </m:r>
                        </m:e>
                        <m:sup>
                          <m:r>
                            <a:rPr lang="es-PE" sz="1200" b="0" i="1" smtClean="0">
                              <a:latin typeface="Cambria Math"/>
                            </a:rPr>
                            <m:t>3</m:t>
                          </m:r>
                          <m:r>
                            <a:rPr lang="es-PE" sz="1200" b="0" i="1" smtClean="0">
                              <a:latin typeface="Cambria Math"/>
                            </a:rPr>
                            <m:t>𝑡</m:t>
                          </m:r>
                        </m:sup>
                      </m:sSup>
                    </m:oMath>
                  </m:oMathPara>
                </a14:m>
                <a:endParaRPr lang="es-PE" sz="1200" dirty="0" smtClean="0"/>
              </a:p>
              <a:p>
                <a:pPr marL="0" marR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s-PE" sz="1200" dirty="0" smtClean="0"/>
                  <a:t>Entonces</a:t>
                </a:r>
              </a:p>
              <a:p>
                <a:pPr marL="0" marR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s-PE" sz="1200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s-PE" sz="1200" b="0" i="1" smtClean="0">
                              <a:latin typeface="Cambria Math"/>
                            </a:rPr>
                            <m:t>𝑑𝑦</m:t>
                          </m:r>
                        </m:num>
                        <m:den>
                          <m:r>
                            <a:rPr lang="es-PE" sz="1200" b="0" i="1" smtClean="0">
                              <a:latin typeface="Cambria Math"/>
                            </a:rPr>
                            <m:t>𝑑𝑥</m:t>
                          </m:r>
                        </m:den>
                      </m:f>
                      <m:r>
                        <a:rPr lang="es-PE" sz="12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s-PE" sz="1200" b="0" i="1" smtClean="0">
                              <a:latin typeface="Cambria Math"/>
                            </a:rPr>
                          </m:ctrlPr>
                        </m:fPr>
                        <m:num>
                          <m:f>
                            <m:fPr>
                              <m:ctrlPr>
                                <a:rPr lang="es-PE" sz="1200" b="0" i="1" smtClean="0"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es-PE" sz="1200" b="0" i="1" smtClean="0">
                                  <a:latin typeface="Cambria Math"/>
                                </a:rPr>
                                <m:t>𝑑𝑦</m:t>
                              </m:r>
                            </m:num>
                            <m:den>
                              <m:r>
                                <a:rPr lang="es-PE" sz="1200" b="0" i="1" smtClean="0">
                                  <a:latin typeface="Cambria Math"/>
                                </a:rPr>
                                <m:t>𝑑𝑡</m:t>
                              </m:r>
                            </m:den>
                          </m:f>
                        </m:num>
                        <m:den>
                          <m:f>
                            <m:fPr>
                              <m:ctrlPr>
                                <a:rPr lang="es-PE" sz="1200" b="0" i="1" smtClean="0"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es-PE" sz="1200" b="0" i="1" smtClean="0">
                                  <a:latin typeface="Cambria Math"/>
                                </a:rPr>
                                <m:t>𝑑𝑥</m:t>
                              </m:r>
                            </m:num>
                            <m:den>
                              <m:r>
                                <a:rPr lang="es-PE" sz="1200" b="0" i="1" smtClean="0">
                                  <a:latin typeface="Cambria Math"/>
                                </a:rPr>
                                <m:t>𝑑𝑡</m:t>
                              </m:r>
                            </m:den>
                          </m:f>
                        </m:den>
                      </m:f>
                      <m:r>
                        <a:rPr lang="es-PE" sz="12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s-PE" sz="1200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s-PE" sz="1200" b="0" i="1" smtClean="0">
                              <a:latin typeface="Cambria Math"/>
                            </a:rPr>
                            <m:t>−3</m:t>
                          </m:r>
                          <m:sSup>
                            <m:sSupPr>
                              <m:ctrlPr>
                                <a:rPr lang="es-PE" sz="1200" b="0" i="1" smtClean="0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s-PE" sz="1200" b="0" i="1" smtClean="0">
                                  <a:latin typeface="Cambria Math"/>
                                </a:rPr>
                                <m:t>𝑒</m:t>
                              </m:r>
                            </m:e>
                            <m:sup>
                              <m:r>
                                <a:rPr lang="es-PE" sz="1200" b="0" i="1" smtClean="0">
                                  <a:latin typeface="Cambria Math"/>
                                </a:rPr>
                                <m:t>3</m:t>
                              </m:r>
                              <m:r>
                                <a:rPr lang="es-PE" sz="1200" b="0" i="1" smtClean="0">
                                  <a:latin typeface="Cambria Math"/>
                                </a:rPr>
                                <m:t>𝑡</m:t>
                              </m:r>
                            </m:sup>
                          </m:sSup>
                        </m:num>
                        <m:den>
                          <m:r>
                            <a:rPr lang="es-PE" sz="1200" b="0" i="1" smtClean="0">
                              <a:latin typeface="Cambria Math"/>
                            </a:rPr>
                            <m:t>2</m:t>
                          </m:r>
                          <m:sSup>
                            <m:sSupPr>
                              <m:ctrlPr>
                                <a:rPr lang="es-PE" sz="1200" b="0" i="1" smtClean="0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s-PE" sz="1200" b="0" i="1" smtClean="0">
                                  <a:latin typeface="Cambria Math"/>
                                </a:rPr>
                                <m:t>𝑒</m:t>
                              </m:r>
                            </m:e>
                            <m:sup>
                              <m:r>
                                <a:rPr lang="es-PE" sz="1200" b="0" i="1" smtClean="0">
                                  <a:latin typeface="Cambria Math"/>
                                </a:rPr>
                                <m:t>2</m:t>
                              </m:r>
                              <m:r>
                                <a:rPr lang="es-PE" sz="1200" b="0" i="1" smtClean="0">
                                  <a:latin typeface="Cambria Math"/>
                                </a:rPr>
                                <m:t>𝑡</m:t>
                              </m:r>
                            </m:sup>
                          </m:sSup>
                        </m:den>
                      </m:f>
                      <m:r>
                        <a:rPr lang="es-PE" sz="1200" b="0" i="1" smtClean="0">
                          <a:latin typeface="Cambria Math"/>
                        </a:rPr>
                        <m:t>=−</m:t>
                      </m:r>
                      <m:f>
                        <m:fPr>
                          <m:ctrlPr>
                            <a:rPr lang="es-PE" sz="1200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s-PE" sz="1200" b="0" i="1" smtClean="0">
                              <a:latin typeface="Cambria Math"/>
                            </a:rPr>
                            <m:t>3</m:t>
                          </m:r>
                        </m:num>
                        <m:den>
                          <m:r>
                            <a:rPr lang="es-PE" sz="1200" b="0" i="1" smtClean="0">
                              <a:latin typeface="Cambria Math"/>
                            </a:rPr>
                            <m:t>2</m:t>
                          </m:r>
                        </m:den>
                      </m:f>
                      <m:sSup>
                        <m:sSupPr>
                          <m:ctrlPr>
                            <a:rPr lang="es-PE" sz="1200" b="0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s-PE" sz="1200" b="0" i="1" smtClean="0">
                              <a:latin typeface="Cambria Math"/>
                            </a:rPr>
                            <m:t>𝑒</m:t>
                          </m:r>
                        </m:e>
                        <m:sup>
                          <m:r>
                            <a:rPr lang="es-PE" sz="1200" b="0" i="1" smtClean="0">
                              <a:latin typeface="Cambria Math"/>
                            </a:rPr>
                            <m:t>𝑡</m:t>
                          </m:r>
                        </m:sup>
                      </m:sSup>
                    </m:oMath>
                  </m:oMathPara>
                </a14:m>
                <a:endParaRPr lang="es-PE" sz="1200" dirty="0" smtClean="0"/>
              </a:p>
              <a:p>
                <a:pPr marL="0" marR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s-PE" sz="1200" dirty="0" smtClean="0"/>
                  <a:t>Paso 2: Ahora procederemos</a:t>
                </a:r>
                <a:r>
                  <a:rPr lang="es-PE" sz="1200" baseline="0" dirty="0" smtClean="0"/>
                  <a:t> a obtener</a:t>
                </a:r>
              </a:p>
              <a:p>
                <a:pPr marL="0" marR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s-PE" i="1" smtClean="0">
                              <a:latin typeface="Cambria Math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s-PE" b="0" i="1" smtClean="0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s-PE" b="0" i="1" smtClean="0">
                                  <a:latin typeface="Cambria Math"/>
                                </a:rPr>
                                <m:t>𝑑</m:t>
                              </m:r>
                            </m:e>
                            <m:sup>
                              <m:r>
                                <a:rPr lang="es-PE" b="0" i="1" smtClean="0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  <m:r>
                            <a:rPr lang="es-PE" b="0" i="1" smtClean="0">
                              <a:latin typeface="Cambria Math"/>
                            </a:rPr>
                            <m:t>𝑦</m:t>
                          </m:r>
                        </m:num>
                        <m:den>
                          <m:r>
                            <a:rPr lang="es-PE" b="0" i="1" smtClean="0">
                              <a:latin typeface="Cambria Math"/>
                            </a:rPr>
                            <m:t>𝑑</m:t>
                          </m:r>
                          <m:sSup>
                            <m:sSupPr>
                              <m:ctrlPr>
                                <a:rPr lang="es-PE" b="0" i="1" smtClean="0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s-PE" b="0" i="1" smtClean="0">
                                  <a:latin typeface="Cambria Math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s-PE" b="0" i="1" smtClean="0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  <m:r>
                        <a:rPr lang="es-PE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s-PE" b="0" i="1" smtClean="0">
                              <a:latin typeface="Cambria Math"/>
                            </a:rPr>
                          </m:ctrlPr>
                        </m:fPr>
                        <m:num>
                          <m:f>
                            <m:fPr>
                              <m:ctrlPr>
                                <a:rPr lang="es-PE" b="0" i="1" smtClean="0"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es-PE" b="0" i="1" smtClean="0">
                                  <a:latin typeface="Cambria Math"/>
                                </a:rPr>
                                <m:t>𝑑</m:t>
                              </m:r>
                            </m:num>
                            <m:den>
                              <m:r>
                                <a:rPr lang="es-PE" b="0" i="1" smtClean="0">
                                  <a:latin typeface="Cambria Math"/>
                                </a:rPr>
                                <m:t>𝑑𝑡</m:t>
                              </m:r>
                            </m:den>
                          </m:f>
                          <m:d>
                            <m:dPr>
                              <m:begChr m:val="["/>
                              <m:endChr m:val="]"/>
                              <m:ctrlPr>
                                <a:rPr lang="es-PE" b="0" i="1" smtClean="0">
                                  <a:latin typeface="Cambria Math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s-PE" b="0" i="1" smtClean="0"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es-PE" b="0" i="1" smtClean="0">
                                      <a:latin typeface="Cambria Math"/>
                                    </a:rPr>
                                    <m:t>𝑑𝑦</m:t>
                                  </m:r>
                                </m:num>
                                <m:den>
                                  <m:r>
                                    <a:rPr lang="es-PE" b="0" i="1" smtClean="0">
                                      <a:latin typeface="Cambria Math"/>
                                    </a:rPr>
                                    <m:t>𝑑𝑥</m:t>
                                  </m:r>
                                </m:den>
                              </m:f>
                            </m:e>
                          </m:d>
                        </m:num>
                        <m:den>
                          <m:f>
                            <m:fPr>
                              <m:ctrlPr>
                                <a:rPr lang="es-PE" b="0" i="1" smtClean="0"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es-PE" b="0" i="1" smtClean="0">
                                  <a:latin typeface="Cambria Math"/>
                                </a:rPr>
                                <m:t>𝑑𝑥</m:t>
                              </m:r>
                            </m:num>
                            <m:den>
                              <m:r>
                                <a:rPr lang="es-PE" b="0" i="1" smtClean="0">
                                  <a:latin typeface="Cambria Math"/>
                                </a:rPr>
                                <m:t>𝑑𝑡</m:t>
                              </m:r>
                            </m:den>
                          </m:f>
                        </m:den>
                      </m:f>
                    </m:oMath>
                  </m:oMathPara>
                </a14:m>
                <a:endParaRPr lang="es-PE" dirty="0"/>
              </a:p>
              <a:p>
                <a:pPr marL="0" marR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s-PE" i="1" smtClean="0">
                              <a:latin typeface="Cambria Math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s-PE" b="0" i="1" smtClean="0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s-PE" b="0" i="1" smtClean="0">
                                  <a:latin typeface="Cambria Math"/>
                                </a:rPr>
                                <m:t>𝑑</m:t>
                              </m:r>
                            </m:e>
                            <m:sup>
                              <m:r>
                                <a:rPr lang="es-PE" b="0" i="1" smtClean="0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  <m:r>
                            <a:rPr lang="es-PE" b="0" i="1" smtClean="0">
                              <a:latin typeface="Cambria Math"/>
                            </a:rPr>
                            <m:t>𝑦</m:t>
                          </m:r>
                        </m:num>
                        <m:den>
                          <m:r>
                            <a:rPr lang="es-PE" b="0" i="1" smtClean="0">
                              <a:latin typeface="Cambria Math"/>
                            </a:rPr>
                            <m:t>𝑑</m:t>
                          </m:r>
                          <m:sSup>
                            <m:sSupPr>
                              <m:ctrlPr>
                                <a:rPr lang="es-PE" b="0" i="1" smtClean="0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s-PE" b="0" i="1" smtClean="0">
                                  <a:latin typeface="Cambria Math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s-PE" b="0" i="1" smtClean="0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  <m:r>
                        <a:rPr lang="es-PE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s-PE" b="0" i="1" smtClean="0">
                              <a:latin typeface="Cambria Math"/>
                            </a:rPr>
                          </m:ctrlPr>
                        </m:fPr>
                        <m:num>
                          <m:f>
                            <m:fPr>
                              <m:ctrlPr>
                                <a:rPr lang="es-PE" b="0" i="1" smtClean="0"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es-PE" b="0" i="1" smtClean="0">
                                  <a:latin typeface="Cambria Math"/>
                                </a:rPr>
                                <m:t>𝑑</m:t>
                              </m:r>
                            </m:num>
                            <m:den>
                              <m:r>
                                <a:rPr lang="es-PE" b="0" i="1" smtClean="0">
                                  <a:latin typeface="Cambria Math"/>
                                </a:rPr>
                                <m:t>𝑑𝑡</m:t>
                              </m:r>
                            </m:den>
                          </m:f>
                          <m:d>
                            <m:dPr>
                              <m:begChr m:val="["/>
                              <m:endChr m:val="]"/>
                              <m:ctrlPr>
                                <a:rPr lang="es-PE" b="0" i="1" smtClean="0"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s-PE" b="0" i="1" smtClean="0">
                                  <a:latin typeface="Cambria Math"/>
                                </a:rPr>
                                <m:t>−</m:t>
                              </m:r>
                              <m:f>
                                <m:fPr>
                                  <m:ctrlPr>
                                    <a:rPr lang="es-PE" b="0" i="1" smtClean="0"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es-PE" b="0" i="1" smtClean="0">
                                      <a:latin typeface="Cambria Math"/>
                                    </a:rPr>
                                    <m:t>3</m:t>
                                  </m:r>
                                </m:num>
                                <m:den>
                                  <m:r>
                                    <a:rPr lang="es-PE" b="0" i="1" smtClean="0">
                                      <a:latin typeface="Cambria Math"/>
                                    </a:rPr>
                                    <m:t>2</m:t>
                                  </m:r>
                                </m:den>
                              </m:f>
                              <m:sSup>
                                <m:sSupPr>
                                  <m:ctrlPr>
                                    <a:rPr lang="es-PE" b="0" i="1" smtClean="0">
                                      <a:latin typeface="Cambria Math"/>
                                    </a:rPr>
                                  </m:ctrlPr>
                                </m:sSupPr>
                                <m:e>
                                  <m:r>
                                    <a:rPr lang="es-PE" b="0" i="1" smtClean="0">
                                      <a:latin typeface="Cambria Math"/>
                                    </a:rPr>
                                    <m:t>𝑒</m:t>
                                  </m:r>
                                </m:e>
                                <m:sup>
                                  <m:r>
                                    <a:rPr lang="es-PE" b="0" i="1" smtClean="0">
                                      <a:latin typeface="Cambria Math"/>
                                    </a:rPr>
                                    <m:t>𝑡</m:t>
                                  </m:r>
                                </m:sup>
                              </m:sSup>
                            </m:e>
                          </m:d>
                        </m:num>
                        <m:den>
                          <m:r>
                            <a:rPr lang="es-PE" b="0" i="1" smtClean="0">
                              <a:latin typeface="Cambria Math"/>
                            </a:rPr>
                            <m:t>2</m:t>
                          </m:r>
                          <m:sSup>
                            <m:sSupPr>
                              <m:ctrlPr>
                                <a:rPr lang="es-PE" b="0" i="1" smtClean="0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s-PE" b="0" i="1" smtClean="0">
                                  <a:latin typeface="Cambria Math"/>
                                </a:rPr>
                                <m:t>𝑒</m:t>
                              </m:r>
                            </m:e>
                            <m:sup>
                              <m:r>
                                <a:rPr lang="es-PE" b="0" i="1" smtClean="0">
                                  <a:latin typeface="Cambria Math"/>
                                </a:rPr>
                                <m:t>2</m:t>
                              </m:r>
                              <m:r>
                                <a:rPr lang="es-PE" b="0" i="1" smtClean="0">
                                  <a:latin typeface="Cambria Math"/>
                                </a:rPr>
                                <m:t>𝑡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es-PE" sz="1200" dirty="0" smtClean="0"/>
              </a:p>
              <a:p>
                <a:pPr marL="0" marR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s-PE" i="1" smtClean="0">
                              <a:latin typeface="Cambria Math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s-PE" b="0" i="1" smtClean="0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s-PE" b="0" i="1" smtClean="0">
                                  <a:latin typeface="Cambria Math"/>
                                </a:rPr>
                                <m:t>𝑑</m:t>
                              </m:r>
                            </m:e>
                            <m:sup>
                              <m:r>
                                <a:rPr lang="es-PE" b="0" i="1" smtClean="0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  <m:r>
                            <a:rPr lang="es-PE" b="0" i="1" smtClean="0">
                              <a:latin typeface="Cambria Math"/>
                            </a:rPr>
                            <m:t>𝑦</m:t>
                          </m:r>
                        </m:num>
                        <m:den>
                          <m:r>
                            <a:rPr lang="es-PE" b="0" i="1" smtClean="0">
                              <a:latin typeface="Cambria Math"/>
                            </a:rPr>
                            <m:t>𝑑</m:t>
                          </m:r>
                          <m:sSup>
                            <m:sSupPr>
                              <m:ctrlPr>
                                <a:rPr lang="es-PE" b="0" i="1" smtClean="0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s-PE" b="0" i="1" smtClean="0">
                                  <a:latin typeface="Cambria Math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s-PE" b="0" i="1" smtClean="0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  <m:r>
                        <a:rPr lang="es-PE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s-PE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s-PE" i="1">
                              <a:latin typeface="Cambria Math"/>
                            </a:rPr>
                            <m:t>−</m:t>
                          </m:r>
                          <m:f>
                            <m:fPr>
                              <m:ctrlPr>
                                <a:rPr lang="es-PE" i="1"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es-PE" i="1">
                                  <a:latin typeface="Cambria Math"/>
                                </a:rPr>
                                <m:t>3</m:t>
                              </m:r>
                            </m:num>
                            <m:den>
                              <m:r>
                                <a:rPr lang="es-PE" i="1">
                                  <a:latin typeface="Cambria Math"/>
                                </a:rPr>
                                <m:t>2</m:t>
                              </m:r>
                            </m:den>
                          </m:f>
                          <m:sSup>
                            <m:sSupPr>
                              <m:ctrlPr>
                                <a:rPr lang="es-PE" i="1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s-PE" i="1">
                                  <a:latin typeface="Cambria Math"/>
                                </a:rPr>
                                <m:t>𝑒</m:t>
                              </m:r>
                            </m:e>
                            <m:sup>
                              <m:r>
                                <a:rPr lang="es-PE" i="1">
                                  <a:latin typeface="Cambria Math"/>
                                </a:rPr>
                                <m:t>𝑡</m:t>
                              </m:r>
                            </m:sup>
                          </m:sSup>
                        </m:num>
                        <m:den>
                          <m:r>
                            <a:rPr lang="es-PE" b="0" i="1" smtClean="0">
                              <a:latin typeface="Cambria Math"/>
                            </a:rPr>
                            <m:t>2</m:t>
                          </m:r>
                          <m:sSup>
                            <m:sSupPr>
                              <m:ctrlPr>
                                <a:rPr lang="es-PE" b="0" i="1" smtClean="0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s-PE" b="0" i="1" smtClean="0">
                                  <a:latin typeface="Cambria Math"/>
                                </a:rPr>
                                <m:t>𝑒</m:t>
                              </m:r>
                            </m:e>
                            <m:sup>
                              <m:r>
                                <a:rPr lang="es-PE" b="0" i="1" smtClean="0">
                                  <a:latin typeface="Cambria Math"/>
                                </a:rPr>
                                <m:t>2</m:t>
                              </m:r>
                              <m:r>
                                <a:rPr lang="es-PE" b="0" i="1" smtClean="0">
                                  <a:latin typeface="Cambria Math"/>
                                </a:rPr>
                                <m:t>𝑡</m:t>
                              </m:r>
                            </m:sup>
                          </m:sSup>
                        </m:den>
                      </m:f>
                      <m:r>
                        <a:rPr lang="es-PE" i="1" smtClean="0">
                          <a:latin typeface="Cambria Math"/>
                        </a:rPr>
                        <m:t>=</m:t>
                      </m:r>
                      <m:r>
                        <a:rPr lang="es-PE" b="0" i="1" smtClean="0">
                          <a:latin typeface="Cambria Math"/>
                        </a:rPr>
                        <m:t>−</m:t>
                      </m:r>
                      <m:f>
                        <m:fPr>
                          <m:ctrlPr>
                            <a:rPr lang="es-PE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s-PE" b="0" i="1" smtClean="0">
                              <a:latin typeface="Cambria Math"/>
                            </a:rPr>
                            <m:t>3</m:t>
                          </m:r>
                        </m:num>
                        <m:den>
                          <m:r>
                            <a:rPr lang="es-PE" b="0" i="1" smtClean="0">
                              <a:latin typeface="Cambria Math"/>
                            </a:rPr>
                            <m:t>4</m:t>
                          </m:r>
                        </m:den>
                      </m:f>
                      <m:sSup>
                        <m:sSupPr>
                          <m:ctrlPr>
                            <a:rPr lang="es-PE" b="0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s-PE" b="0" i="1" smtClean="0">
                              <a:latin typeface="Cambria Math"/>
                            </a:rPr>
                            <m:t>𝑒</m:t>
                          </m:r>
                        </m:e>
                        <m:sup>
                          <m:r>
                            <a:rPr lang="es-PE" b="0" i="1" smtClean="0">
                              <a:latin typeface="Cambria Math"/>
                            </a:rPr>
                            <m:t>−</m:t>
                          </m:r>
                          <m:r>
                            <a:rPr lang="es-PE" b="0" i="1" smtClean="0">
                              <a:latin typeface="Cambria Math"/>
                            </a:rPr>
                            <m:t>𝑡</m:t>
                          </m:r>
                        </m:sup>
                      </m:sSup>
                    </m:oMath>
                  </m:oMathPara>
                </a14:m>
                <a:endParaRPr lang="es-PE" dirty="0"/>
              </a:p>
              <a:p>
                <a:pPr marL="0" marR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lang="es-PE" dirty="0"/>
              </a:p>
              <a:p>
                <a:pPr marL="0" marR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lang="es-PE" sz="1200" dirty="0" smtClean="0"/>
              </a:p>
            </p:txBody>
          </p:sp>
        </mc:Choice>
        <mc:Fallback xmlns="">
          <p:sp>
            <p:nvSpPr>
              <p:cNvPr id="3" name="2 Marcador de notas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r>
                  <a:rPr lang="es-PE" dirty="0" smtClean="0"/>
                  <a:t>Ejemplo</a:t>
                </a:r>
              </a:p>
              <a:p>
                <a:r>
                  <a:rPr lang="es-PE" dirty="0" smtClean="0"/>
                  <a:t>Dada</a:t>
                </a:r>
                <a:r>
                  <a:rPr lang="es-PE" baseline="0" dirty="0" smtClean="0"/>
                  <a:t> la siguiente función definida por las ecuaciones paramétricas</a:t>
                </a:r>
              </a:p>
              <a:p>
                <a:pPr marL="0" marR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s-PE" sz="1200" i="0" smtClean="0">
                    <a:latin typeface="Cambria Math"/>
                  </a:rPr>
                  <a:t>{█(</a:t>
                </a:r>
                <a:r>
                  <a:rPr lang="es-PE" sz="1200" b="0" i="0" smtClean="0">
                    <a:latin typeface="Cambria Math"/>
                  </a:rPr>
                  <a:t>𝑥=1+𝑒^2𝑡@𝑦=1−𝑒^3𝑡 )┤</a:t>
                </a:r>
                <a:r>
                  <a:rPr lang="es-PE" sz="1200" dirty="0" smtClean="0"/>
                  <a:t>  con  </a:t>
                </a:r>
                <a:r>
                  <a:rPr lang="es-PE" sz="1200" b="0" i="0" smtClean="0">
                    <a:latin typeface="Cambria Math"/>
                  </a:rPr>
                  <a:t>𝑡</a:t>
                </a:r>
                <a:r>
                  <a:rPr lang="es-PE" sz="1200" b="0" i="0" smtClean="0">
                    <a:latin typeface="Cambria Math"/>
                    <a:ea typeface="Cambria Math"/>
                  </a:rPr>
                  <a:t>∈ℝ</a:t>
                </a:r>
                <a:endParaRPr lang="es-PE" sz="1200" dirty="0"/>
              </a:p>
              <a:p>
                <a:pPr marL="0" marR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s-PE" sz="1200" dirty="0" smtClean="0"/>
                  <a:t>Obtenga</a:t>
                </a:r>
                <a:r>
                  <a:rPr lang="es-PE" sz="1200" baseline="0" dirty="0" smtClean="0"/>
                  <a:t> </a:t>
                </a:r>
                <a:r>
                  <a:rPr lang="es-PE" i="0" smtClean="0">
                    <a:latin typeface="Cambria Math"/>
                  </a:rPr>
                  <a:t>(</a:t>
                </a:r>
                <a:r>
                  <a:rPr lang="es-PE" b="0" i="0" smtClean="0">
                    <a:latin typeface="Cambria Math"/>
                  </a:rPr>
                  <a:t>𝑑^2 𝑦</a:t>
                </a:r>
                <a:r>
                  <a:rPr lang="es-PE" b="0" i="0" smtClean="0">
                    <a:latin typeface="Cambria Math"/>
                  </a:rPr>
                  <a:t>)/(</a:t>
                </a:r>
                <a:r>
                  <a:rPr lang="es-PE" b="0" i="0" smtClean="0">
                    <a:latin typeface="Cambria Math"/>
                  </a:rPr>
                  <a:t>𝑑𝑥^2 </a:t>
                </a:r>
                <a:r>
                  <a:rPr lang="es-PE" b="0" i="0" smtClean="0">
                    <a:latin typeface="Cambria Math"/>
                  </a:rPr>
                  <a:t>)</a:t>
                </a:r>
                <a:endParaRPr lang="es-PE" dirty="0"/>
              </a:p>
              <a:p>
                <a:pPr marL="0" marR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s-PE" sz="1200" dirty="0" smtClean="0"/>
                  <a:t>Resolución</a:t>
                </a:r>
              </a:p>
              <a:p>
                <a:pPr marL="0" marR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s-PE" sz="1200" dirty="0" smtClean="0"/>
                  <a:t>Paso 1:</a:t>
                </a:r>
                <a:r>
                  <a:rPr lang="es-PE" sz="1200" baseline="0" dirty="0" smtClean="0"/>
                  <a:t> Obtendremos </a:t>
                </a:r>
              </a:p>
              <a:p>
                <a:pPr marL="0" marR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s-PE" b="0" i="0" smtClean="0">
                    <a:latin typeface="Cambria Math"/>
                  </a:rPr>
                  <a:t>𝑑𝑦</a:t>
                </a:r>
                <a:r>
                  <a:rPr lang="es-PE" b="0" i="0" smtClean="0">
                    <a:latin typeface="Cambria Math"/>
                  </a:rPr>
                  <a:t>/</a:t>
                </a:r>
                <a:r>
                  <a:rPr lang="es-PE" b="0" i="0" smtClean="0">
                    <a:latin typeface="Cambria Math"/>
                  </a:rPr>
                  <a:t>𝑑𝑥</a:t>
                </a:r>
                <a:endParaRPr lang="es-PE" dirty="0"/>
              </a:p>
              <a:p>
                <a:pPr marL="0" marR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s-PE" sz="1200" dirty="0" smtClean="0"/>
                  <a:t>Para ello</a:t>
                </a:r>
              </a:p>
              <a:p>
                <a:pPr marL="0" marR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s-PE" sz="1200" b="0" i="0" smtClean="0">
                    <a:latin typeface="Cambria Math"/>
                  </a:rPr>
                  <a:t>𝑑𝑥/𝑑𝑡=2𝑒^2𝑡        𝑑𝑦/𝑑𝑡=−3𝑒^3𝑡</a:t>
                </a:r>
                <a:endParaRPr lang="es-PE" sz="1200" dirty="0" smtClean="0"/>
              </a:p>
              <a:p>
                <a:pPr marL="0" marR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s-PE" sz="1200" dirty="0" smtClean="0"/>
                  <a:t>Entonces</a:t>
                </a:r>
              </a:p>
              <a:p>
                <a:pPr marL="0" marR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s-PE" sz="1200" b="0" i="0" smtClean="0">
                    <a:latin typeface="Cambria Math"/>
                  </a:rPr>
                  <a:t>𝑑𝑦/𝑑𝑥=(𝑑𝑦/𝑑𝑡)/(𝑑𝑥/𝑑𝑡)=(−3𝑒^3𝑡)/(2𝑒^2𝑡 )=−3/2 𝑒^𝑡</a:t>
                </a:r>
                <a:endParaRPr lang="es-PE" sz="1200" dirty="0" smtClean="0"/>
              </a:p>
              <a:p>
                <a:pPr marL="0" marR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s-PE" sz="1200" dirty="0" smtClean="0"/>
                  <a:t>Paso 2: Ahora procederemos</a:t>
                </a:r>
                <a:r>
                  <a:rPr lang="es-PE" sz="1200" baseline="0" dirty="0" smtClean="0"/>
                  <a:t> a obtener</a:t>
                </a:r>
              </a:p>
              <a:p>
                <a:pPr marL="0" marR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s-PE" i="0" smtClean="0">
                    <a:latin typeface="Cambria Math"/>
                  </a:rPr>
                  <a:t>(</a:t>
                </a:r>
                <a:r>
                  <a:rPr lang="es-PE" b="0" i="0" smtClean="0">
                    <a:latin typeface="Cambria Math"/>
                  </a:rPr>
                  <a:t>𝑑^2 𝑦</a:t>
                </a:r>
                <a:r>
                  <a:rPr lang="es-PE" b="0" i="0" smtClean="0">
                    <a:latin typeface="Cambria Math"/>
                  </a:rPr>
                  <a:t>)/(</a:t>
                </a:r>
                <a:r>
                  <a:rPr lang="es-PE" b="0" i="0" smtClean="0">
                    <a:latin typeface="Cambria Math"/>
                  </a:rPr>
                  <a:t>𝑑𝑥^2 </a:t>
                </a:r>
                <a:r>
                  <a:rPr lang="es-PE" b="0" i="0" smtClean="0">
                    <a:latin typeface="Cambria Math"/>
                  </a:rPr>
                  <a:t>)</a:t>
                </a:r>
                <a:r>
                  <a:rPr lang="es-PE" b="0" i="0" smtClean="0">
                    <a:latin typeface="Cambria Math"/>
                  </a:rPr>
                  <a:t>=(𝑑/𝑑𝑡 [𝑑𝑦/𝑑𝑥])/(𝑑𝑥/𝑑𝑡)</a:t>
                </a:r>
                <a:endParaRPr lang="es-PE" dirty="0"/>
              </a:p>
              <a:p>
                <a:pPr marL="0" marR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s-PE" i="0" smtClean="0">
                    <a:latin typeface="Cambria Math"/>
                  </a:rPr>
                  <a:t>(</a:t>
                </a:r>
                <a:r>
                  <a:rPr lang="es-PE" b="0" i="0" smtClean="0">
                    <a:latin typeface="Cambria Math"/>
                  </a:rPr>
                  <a:t>𝑑^2 𝑦</a:t>
                </a:r>
                <a:r>
                  <a:rPr lang="es-PE" b="0" i="0" smtClean="0">
                    <a:latin typeface="Cambria Math"/>
                  </a:rPr>
                  <a:t>)/(</a:t>
                </a:r>
                <a:r>
                  <a:rPr lang="es-PE" b="0" i="0" smtClean="0">
                    <a:latin typeface="Cambria Math"/>
                  </a:rPr>
                  <a:t>𝑑𝑥^2 </a:t>
                </a:r>
                <a:r>
                  <a:rPr lang="es-PE" b="0" i="0" smtClean="0">
                    <a:latin typeface="Cambria Math"/>
                  </a:rPr>
                  <a:t>)</a:t>
                </a:r>
                <a:r>
                  <a:rPr lang="es-PE" b="0" i="0" smtClean="0">
                    <a:latin typeface="Cambria Math"/>
                  </a:rPr>
                  <a:t>=(𝑑/𝑑𝑡 [−3/2 𝑒^𝑡 ])/(2𝑒^2𝑡 )</a:t>
                </a:r>
                <a:endParaRPr lang="es-PE" sz="1200" dirty="0" smtClean="0"/>
              </a:p>
              <a:p>
                <a:pPr marL="0" marR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s-PE" i="0" smtClean="0">
                    <a:latin typeface="Cambria Math"/>
                  </a:rPr>
                  <a:t>(</a:t>
                </a:r>
                <a:r>
                  <a:rPr lang="es-PE" b="0" i="0" smtClean="0">
                    <a:latin typeface="Cambria Math"/>
                  </a:rPr>
                  <a:t>𝑑^2 𝑦</a:t>
                </a:r>
                <a:r>
                  <a:rPr lang="es-PE" b="0" i="0" smtClean="0">
                    <a:latin typeface="Cambria Math"/>
                  </a:rPr>
                  <a:t>)/(</a:t>
                </a:r>
                <a:r>
                  <a:rPr lang="es-PE" b="0" i="0" smtClean="0">
                    <a:latin typeface="Cambria Math"/>
                  </a:rPr>
                  <a:t>𝑑𝑥^2 </a:t>
                </a:r>
                <a:r>
                  <a:rPr lang="es-PE" b="0" i="0" smtClean="0">
                    <a:latin typeface="Cambria Math"/>
                  </a:rPr>
                  <a:t>)</a:t>
                </a:r>
                <a:r>
                  <a:rPr lang="es-PE" b="0" i="0" smtClean="0">
                    <a:latin typeface="Cambria Math"/>
                  </a:rPr>
                  <a:t>=(</a:t>
                </a:r>
                <a:r>
                  <a:rPr lang="es-PE" i="0">
                    <a:latin typeface="Cambria Math"/>
                  </a:rPr>
                  <a:t>−3/2 𝑒^𝑡</a:t>
                </a:r>
                <a:r>
                  <a:rPr lang="es-PE" b="0" i="0" smtClean="0">
                    <a:latin typeface="Cambria Math"/>
                  </a:rPr>
                  <a:t>)/(2𝑒^2𝑡 )</a:t>
                </a:r>
                <a:r>
                  <a:rPr lang="es-PE" i="0" smtClean="0">
                    <a:latin typeface="Cambria Math"/>
                  </a:rPr>
                  <a:t>=</a:t>
                </a:r>
                <a:r>
                  <a:rPr lang="es-PE" b="0" i="0" smtClean="0">
                    <a:latin typeface="Cambria Math"/>
                  </a:rPr>
                  <a:t>−3/4 𝑒^(−𝑡)</a:t>
                </a:r>
                <a:endParaRPr lang="es-PE" dirty="0"/>
              </a:p>
              <a:p>
                <a:pPr marL="0" marR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lang="es-PE" dirty="0"/>
              </a:p>
              <a:p>
                <a:pPr marL="0" marR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lang="es-PE" sz="1200" dirty="0" smtClean="0"/>
              </a:p>
            </p:txBody>
          </p:sp>
        </mc:Fallback>
      </mc:AlternateContent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94BEDFA-8190-41C4-A87E-C5CEAFC3FFC2}" type="slidenum">
              <a:rPr lang="es-PE" smtClean="0"/>
              <a:t>8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428073292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PE" sz="1200" b="1" dirty="0" smtClean="0">
                <a:solidFill>
                  <a:srgbClr val="FF0000"/>
                </a:solidFill>
              </a:rPr>
              <a:t>Bibliografía</a:t>
            </a:r>
          </a:p>
          <a:p>
            <a:r>
              <a:rPr lang="es-PE" sz="1200" dirty="0" smtClean="0"/>
              <a:t>[1] </a:t>
            </a:r>
            <a:r>
              <a:rPr lang="es-PE" sz="1200" dirty="0" err="1" smtClean="0"/>
              <a:t>Arya</a:t>
            </a:r>
            <a:r>
              <a:rPr lang="es-PE" sz="1200" dirty="0" smtClean="0"/>
              <a:t>, </a:t>
            </a:r>
            <a:r>
              <a:rPr lang="es-PE" sz="1200" dirty="0" err="1" smtClean="0"/>
              <a:t>Jagdish</a:t>
            </a:r>
            <a:r>
              <a:rPr lang="es-PE" sz="1200" dirty="0" smtClean="0"/>
              <a:t> C. (2009) </a:t>
            </a:r>
            <a:r>
              <a:rPr lang="es-PE" sz="1200" i="1" dirty="0" smtClean="0"/>
              <a:t>Matemática aplicada a la Administración</a:t>
            </a:r>
            <a:r>
              <a:rPr lang="es-PE" sz="1200" dirty="0" smtClean="0"/>
              <a:t>. Ed 5. México, D.F. Pearson. </a:t>
            </a:r>
          </a:p>
          <a:p>
            <a:r>
              <a:rPr lang="es-PE" sz="1200" dirty="0" smtClean="0"/>
              <a:t>[2] </a:t>
            </a:r>
            <a:r>
              <a:rPr lang="es-PE" sz="1200" dirty="0" err="1" smtClean="0"/>
              <a:t>Haeussler</a:t>
            </a:r>
            <a:r>
              <a:rPr lang="es-PE" sz="1200" dirty="0" smtClean="0"/>
              <a:t>, </a:t>
            </a:r>
            <a:r>
              <a:rPr lang="es-PE" sz="1200" dirty="0" err="1" smtClean="0"/>
              <a:t>Ernest</a:t>
            </a:r>
            <a:r>
              <a:rPr lang="es-PE" sz="1200" dirty="0" smtClean="0"/>
              <a:t> F. (2008). </a:t>
            </a:r>
            <a:r>
              <a:rPr lang="es-PE" sz="1200" i="1" dirty="0" smtClean="0"/>
              <a:t>Matemática para Administración y Economía</a:t>
            </a:r>
            <a:r>
              <a:rPr lang="es-PE" sz="1200" dirty="0" smtClean="0"/>
              <a:t>. Ed 12. Pearson Educación. </a:t>
            </a:r>
          </a:p>
          <a:p>
            <a:endParaRPr lang="es-PE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DB35DB-66B0-4B7C-B4F5-62A24981C585}" type="slidenum">
              <a:rPr lang="es-PE" smtClean="0"/>
              <a:t>9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18116835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9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8.xml"/><Relationship Id="rId1" Type="http://schemas.openxmlformats.org/officeDocument/2006/relationships/tags" Target="../tags/tag7.xml"/><Relationship Id="rId6" Type="http://schemas.openxmlformats.org/officeDocument/2006/relationships/tags" Target="../tags/tag12.xml"/><Relationship Id="rId5" Type="http://schemas.openxmlformats.org/officeDocument/2006/relationships/tags" Target="../tags/tag11.xml"/><Relationship Id="rId4" Type="http://schemas.openxmlformats.org/officeDocument/2006/relationships/tags" Target="../tags/tag10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tags" Target="../tags/tag15.xml"/><Relationship Id="rId2" Type="http://schemas.openxmlformats.org/officeDocument/2006/relationships/tags" Target="../tags/tag14.xml"/><Relationship Id="rId1" Type="http://schemas.openxmlformats.org/officeDocument/2006/relationships/tags" Target="../tags/tag13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17.xml"/><Relationship Id="rId4" Type="http://schemas.openxmlformats.org/officeDocument/2006/relationships/tags" Target="../tags/tag16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/>
          <p:nvPr userDrawn="1">
            <p:custDataLst>
              <p:tags r:id="rId1"/>
            </p:custDataLst>
          </p:nvPr>
        </p:nvSpPr>
        <p:spPr>
          <a:xfrm>
            <a:off x="539552" y="692696"/>
            <a:ext cx="8136904" cy="5544616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/>
          </a:p>
        </p:txBody>
      </p:sp>
      <p:sp>
        <p:nvSpPr>
          <p:cNvPr id="2" name="1 Título"/>
          <p:cNvSpPr>
            <a:spLocks noGrp="1"/>
          </p:cNvSpPr>
          <p:nvPr>
            <p:ph type="ctrTitle"/>
            <p:custDataLst>
              <p:tags r:id="rId2"/>
            </p:custDataLst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  <p:custDataLst>
              <p:tags r:id="rId3"/>
            </p:custDataLst>
          </p:nvPr>
        </p:nvSpPr>
        <p:spPr>
          <a:xfrm>
            <a:off x="1407604" y="4581128"/>
            <a:ext cx="6400800" cy="1198984"/>
          </a:xfrm>
        </p:spPr>
        <p:txBody>
          <a:bodyPr/>
          <a:lstStyle>
            <a:lvl1pPr marL="0" indent="0" algn="ctr">
              <a:buNone/>
              <a:defRPr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dirty="0" smtClean="0"/>
              <a:t>Haga clic para modificar el estilo de subtítulo del patrón</a:t>
            </a:r>
            <a:endParaRPr lang="es-PE" dirty="0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4A3ECFEB-C3A1-4361-955D-28FCF5A951B6}" type="datetimeFigureOut">
              <a:rPr lang="es-PE" smtClean="0"/>
              <a:t>20/04/2014</a:t>
            </a:fld>
            <a:endParaRPr lang="es-PE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2083DCEE-4E7B-4AAC-9BA5-76B7E5C36D84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5454780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3ECFEB-C3A1-4361-955D-28FCF5A951B6}" type="datetimeFigureOut">
              <a:rPr lang="es-PE" smtClean="0"/>
              <a:t>20/04/2014</a:t>
            </a:fld>
            <a:endParaRPr lang="es-PE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83DCEE-4E7B-4AAC-9BA5-76B7E5C36D84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91890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3ECFEB-C3A1-4361-955D-28FCF5A951B6}" type="datetimeFigureOut">
              <a:rPr lang="es-PE" smtClean="0"/>
              <a:t>20/04/2014</a:t>
            </a:fld>
            <a:endParaRPr lang="es-PE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83DCEE-4E7B-4AAC-9BA5-76B7E5C36D84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7742900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  <p:custDataLst>
              <p:tags r:id="rId1"/>
            </p:custDataLst>
          </p:nvPr>
        </p:nvSpPr>
        <p:spPr>
          <a:xfrm>
            <a:off x="0" y="692696"/>
            <a:ext cx="9144000" cy="6165304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none"/>
        </p:style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4A3ECFEB-C3A1-4361-955D-28FCF5A951B6}" type="datetimeFigureOut">
              <a:rPr lang="es-PE" smtClean="0"/>
              <a:t>20/04/2014</a:t>
            </a:fld>
            <a:endParaRPr lang="es-PE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2083DCEE-4E7B-4AAC-9BA5-76B7E5C36D84}" type="slidenum">
              <a:rPr lang="es-PE" smtClean="0"/>
              <a:t>‹Nº›</a:t>
            </a:fld>
            <a:endParaRPr lang="es-PE"/>
          </a:p>
        </p:txBody>
      </p:sp>
      <p:sp>
        <p:nvSpPr>
          <p:cNvPr id="8" name="2 Marcador de contenido"/>
          <p:cNvSpPr>
            <a:spLocks noGrp="1"/>
          </p:cNvSpPr>
          <p:nvPr>
            <p:ph idx="13" hasCustomPrompt="1"/>
            <p:custDataLst>
              <p:tags r:id="rId5"/>
            </p:custDataLst>
          </p:nvPr>
        </p:nvSpPr>
        <p:spPr>
          <a:xfrm>
            <a:off x="1331640" y="2994"/>
            <a:ext cx="7812360" cy="689702"/>
          </a:xfr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none"/>
        </p:style>
        <p:txBody>
          <a:bodyPr/>
          <a:lstStyle>
            <a:lvl1pPr marL="0" indent="0">
              <a:buNone/>
              <a:defRPr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s-PE" dirty="0" smtClean="0"/>
              <a:t>Insertar título</a:t>
            </a:r>
            <a:endParaRPr lang="es-PE" dirty="0"/>
          </a:p>
        </p:txBody>
      </p:sp>
    </p:spTree>
    <p:extLst>
      <p:ext uri="{BB962C8B-B14F-4D97-AF65-F5344CB8AC3E}">
        <p14:creationId xmlns:p14="http://schemas.microsoft.com/office/powerpoint/2010/main" val="118092672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3ECFEB-C3A1-4361-955D-28FCF5A951B6}" type="datetimeFigureOut">
              <a:rPr lang="es-PE" smtClean="0"/>
              <a:t>20/04/2014</a:t>
            </a:fld>
            <a:endParaRPr lang="es-PE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83DCEE-4E7B-4AAC-9BA5-76B7E5C36D84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52440571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3ECFEB-C3A1-4361-955D-28FCF5A951B6}" type="datetimeFigureOut">
              <a:rPr lang="es-PE" smtClean="0"/>
              <a:t>20/04/2014</a:t>
            </a:fld>
            <a:endParaRPr lang="es-PE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83DCEE-4E7B-4AAC-9BA5-76B7E5C36D84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9675789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3ECFEB-C3A1-4361-955D-28FCF5A951B6}" type="datetimeFigureOut">
              <a:rPr lang="es-PE" smtClean="0"/>
              <a:t>20/04/2014</a:t>
            </a:fld>
            <a:endParaRPr lang="es-PE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83DCEE-4E7B-4AAC-9BA5-76B7E5C36D84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40670361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3ECFEB-C3A1-4361-955D-28FCF5A951B6}" type="datetimeFigureOut">
              <a:rPr lang="es-PE" smtClean="0"/>
              <a:t>20/04/2014</a:t>
            </a:fld>
            <a:endParaRPr lang="es-PE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83DCEE-4E7B-4AAC-9BA5-76B7E5C36D84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40190336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3ECFEB-C3A1-4361-955D-28FCF5A951B6}" type="datetimeFigureOut">
              <a:rPr lang="es-PE" smtClean="0"/>
              <a:t>20/04/2014</a:t>
            </a:fld>
            <a:endParaRPr lang="es-PE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83DCEE-4E7B-4AAC-9BA5-76B7E5C36D84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9204589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3ECFEB-C3A1-4361-955D-28FCF5A951B6}" type="datetimeFigureOut">
              <a:rPr lang="es-PE" smtClean="0"/>
              <a:t>20/04/2014</a:t>
            </a:fld>
            <a:endParaRPr lang="es-PE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83DCEE-4E7B-4AAC-9BA5-76B7E5C36D84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9641177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PE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PE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3ECFEB-C3A1-4361-955D-28FCF5A951B6}" type="datetimeFigureOut">
              <a:rPr lang="es-PE" smtClean="0"/>
              <a:t>20/04/2014</a:t>
            </a:fld>
            <a:endParaRPr lang="es-PE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83DCEE-4E7B-4AAC-9BA5-76B7E5C36D84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4478099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ags" Target="../tags/tag2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17" Type="http://schemas.openxmlformats.org/officeDocument/2006/relationships/tags" Target="../tags/tag6.xml"/><Relationship Id="rId2" Type="http://schemas.openxmlformats.org/officeDocument/2006/relationships/slideLayout" Target="../slideLayouts/slideLayout2.xml"/><Relationship Id="rId16" Type="http://schemas.openxmlformats.org/officeDocument/2006/relationships/tags" Target="../tags/tag5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ags" Target="../tags/tag4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ags" Target="../tags/tag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  <p:custDataLst>
              <p:tags r:id="rId13"/>
            </p:custDataLst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dirty="0" smtClean="0"/>
              <a:t>Haga clic para modificar el estilo de título del patrón</a:t>
            </a:r>
            <a:endParaRPr lang="es-PE" dirty="0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  <p:custDataLst>
              <p:tags r:id="rId14"/>
            </p:custDataLst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  <p:custDataLst>
              <p:tags r:id="rId15"/>
            </p:custDataLst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3ECFEB-C3A1-4361-955D-28FCF5A951B6}" type="datetimeFigureOut">
              <a:rPr lang="es-PE" smtClean="0"/>
              <a:t>20/04/2014</a:t>
            </a:fld>
            <a:endParaRPr lang="es-PE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  <p:custDataLst>
              <p:tags r:id="rId16"/>
            </p:custDataLst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PE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  <p:custDataLst>
              <p:tags r:id="rId17"/>
            </p:custDataLst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83DCEE-4E7B-4AAC-9BA5-76B7E5C36D84}" type="slidenum">
              <a:rPr lang="es-PE" smtClean="0"/>
              <a:t>‹Nº›</a:t>
            </a:fld>
            <a:endParaRPr lang="es-PE"/>
          </a:p>
        </p:txBody>
      </p:sp>
      <p:pic>
        <p:nvPicPr>
          <p:cNvPr id="7" name="6 Imagen"/>
          <p:cNvPicPr/>
          <p:nvPr userDrawn="1"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33170" cy="540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8536693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b="0" i="0" u="none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b="0" i="0" u="none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P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tags" Target="../tags/tag20.xml"/><Relationship Id="rId2" Type="http://schemas.openxmlformats.org/officeDocument/2006/relationships/tags" Target="../tags/tag19.xml"/><Relationship Id="rId1" Type="http://schemas.openxmlformats.org/officeDocument/2006/relationships/tags" Target="../tags/tag18.xml"/><Relationship Id="rId5" Type="http://schemas.openxmlformats.org/officeDocument/2006/relationships/notesSlide" Target="../notesSlides/notesSlide1.xml"/><Relationship Id="rId4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tags" Target="../tags/tag23.xml"/><Relationship Id="rId7" Type="http://schemas.openxmlformats.org/officeDocument/2006/relationships/image" Target="../media/image2.png"/><Relationship Id="rId2" Type="http://schemas.openxmlformats.org/officeDocument/2006/relationships/tags" Target="../tags/tag22.xml"/><Relationship Id="rId1" Type="http://schemas.openxmlformats.org/officeDocument/2006/relationships/tags" Target="../tags/tag21.xml"/><Relationship Id="rId6" Type="http://schemas.openxmlformats.org/officeDocument/2006/relationships/tags" Target="../tags/tag22.xml"/><Relationship Id="rId5" Type="http://schemas.openxmlformats.org/officeDocument/2006/relationships/notesSlide" Target="../notesSlides/notesSlide2.xml"/><Relationship Id="rId4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tags" Target="../tags/tag26.xml"/><Relationship Id="rId7" Type="http://schemas.openxmlformats.org/officeDocument/2006/relationships/image" Target="../media/image3.png"/><Relationship Id="rId2" Type="http://schemas.openxmlformats.org/officeDocument/2006/relationships/tags" Target="../tags/tag25.xml"/><Relationship Id="rId1" Type="http://schemas.openxmlformats.org/officeDocument/2006/relationships/tags" Target="../tags/tag24.xml"/><Relationship Id="rId6" Type="http://schemas.openxmlformats.org/officeDocument/2006/relationships/tags" Target="../tags/tag25.xml"/><Relationship Id="rId5" Type="http://schemas.openxmlformats.org/officeDocument/2006/relationships/notesSlide" Target="../notesSlides/notesSlide3.xml"/><Relationship Id="rId4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.xml"/><Relationship Id="rId13" Type="http://schemas.openxmlformats.org/officeDocument/2006/relationships/image" Target="../media/image5.png"/><Relationship Id="rId3" Type="http://schemas.openxmlformats.org/officeDocument/2006/relationships/tags" Target="../tags/tag29.xml"/><Relationship Id="rId7" Type="http://schemas.openxmlformats.org/officeDocument/2006/relationships/tags" Target="../tags/tag33.xml"/><Relationship Id="rId12" Type="http://schemas.openxmlformats.org/officeDocument/2006/relationships/image" Target="../media/image4.png"/><Relationship Id="rId2" Type="http://schemas.openxmlformats.org/officeDocument/2006/relationships/tags" Target="../tags/tag28.xml"/><Relationship Id="rId1" Type="http://schemas.openxmlformats.org/officeDocument/2006/relationships/tags" Target="../tags/tag27.xml"/><Relationship Id="rId6" Type="http://schemas.openxmlformats.org/officeDocument/2006/relationships/tags" Target="../tags/tag32.xml"/><Relationship Id="rId11" Type="http://schemas.openxmlformats.org/officeDocument/2006/relationships/image" Target="../media/image310.png"/><Relationship Id="rId5" Type="http://schemas.openxmlformats.org/officeDocument/2006/relationships/tags" Target="../tags/tag31.xml"/><Relationship Id="rId10" Type="http://schemas.openxmlformats.org/officeDocument/2006/relationships/image" Target="../media/image210.png"/><Relationship Id="rId4" Type="http://schemas.openxmlformats.org/officeDocument/2006/relationships/tags" Target="../tags/tag30.xml"/><Relationship Id="rId9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tags" Target="../tags/tag41.xml"/><Relationship Id="rId13" Type="http://schemas.openxmlformats.org/officeDocument/2006/relationships/tags" Target="../tags/tag46.xml"/><Relationship Id="rId18" Type="http://schemas.openxmlformats.org/officeDocument/2006/relationships/slideLayout" Target="../slideLayouts/slideLayout2.xml"/><Relationship Id="rId26" Type="http://schemas.openxmlformats.org/officeDocument/2006/relationships/tags" Target="../tags/tag46.xml"/><Relationship Id="rId3" Type="http://schemas.openxmlformats.org/officeDocument/2006/relationships/tags" Target="../tags/tag36.xml"/><Relationship Id="rId21" Type="http://schemas.openxmlformats.org/officeDocument/2006/relationships/image" Target="../media/image14.png"/><Relationship Id="rId7" Type="http://schemas.openxmlformats.org/officeDocument/2006/relationships/tags" Target="../tags/tag40.xml"/><Relationship Id="rId12" Type="http://schemas.openxmlformats.org/officeDocument/2006/relationships/tags" Target="../tags/tag45.xml"/><Relationship Id="rId17" Type="http://schemas.openxmlformats.org/officeDocument/2006/relationships/tags" Target="../tags/tag50.xml"/><Relationship Id="rId25" Type="http://schemas.openxmlformats.org/officeDocument/2006/relationships/image" Target="../media/image18.png"/><Relationship Id="rId2" Type="http://schemas.openxmlformats.org/officeDocument/2006/relationships/tags" Target="../tags/tag35.xml"/><Relationship Id="rId16" Type="http://schemas.openxmlformats.org/officeDocument/2006/relationships/tags" Target="../tags/tag49.xml"/><Relationship Id="rId20" Type="http://schemas.openxmlformats.org/officeDocument/2006/relationships/image" Target="../media/image13.png"/><Relationship Id="rId29" Type="http://schemas.openxmlformats.org/officeDocument/2006/relationships/image" Target="../media/image21.png"/><Relationship Id="rId1" Type="http://schemas.openxmlformats.org/officeDocument/2006/relationships/tags" Target="../tags/tag34.xml"/><Relationship Id="rId6" Type="http://schemas.openxmlformats.org/officeDocument/2006/relationships/tags" Target="../tags/tag39.xml"/><Relationship Id="rId11" Type="http://schemas.openxmlformats.org/officeDocument/2006/relationships/tags" Target="../tags/tag44.xml"/><Relationship Id="rId24" Type="http://schemas.openxmlformats.org/officeDocument/2006/relationships/image" Target="../media/image17.png"/><Relationship Id="rId5" Type="http://schemas.openxmlformats.org/officeDocument/2006/relationships/tags" Target="../tags/tag38.xml"/><Relationship Id="rId15" Type="http://schemas.openxmlformats.org/officeDocument/2006/relationships/tags" Target="../tags/tag48.xml"/><Relationship Id="rId23" Type="http://schemas.openxmlformats.org/officeDocument/2006/relationships/image" Target="../media/image16.png"/><Relationship Id="rId28" Type="http://schemas.openxmlformats.org/officeDocument/2006/relationships/image" Target="../media/image20.png"/><Relationship Id="rId10" Type="http://schemas.openxmlformats.org/officeDocument/2006/relationships/tags" Target="../tags/tag43.xml"/><Relationship Id="rId19" Type="http://schemas.openxmlformats.org/officeDocument/2006/relationships/notesSlide" Target="../notesSlides/notesSlide5.xml"/><Relationship Id="rId4" Type="http://schemas.openxmlformats.org/officeDocument/2006/relationships/tags" Target="../tags/tag37.xml"/><Relationship Id="rId9" Type="http://schemas.openxmlformats.org/officeDocument/2006/relationships/tags" Target="../tags/tag42.xml"/><Relationship Id="rId14" Type="http://schemas.openxmlformats.org/officeDocument/2006/relationships/tags" Target="../tags/tag47.xml"/><Relationship Id="rId22" Type="http://schemas.openxmlformats.org/officeDocument/2006/relationships/image" Target="../media/image15.png"/><Relationship Id="rId27" Type="http://schemas.openxmlformats.org/officeDocument/2006/relationships/image" Target="../media/image6.png"/><Relationship Id="rId30" Type="http://schemas.openxmlformats.org/officeDocument/2006/relationships/image" Target="../media/image22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tags" Target="../tags/tag58.xml"/><Relationship Id="rId13" Type="http://schemas.openxmlformats.org/officeDocument/2006/relationships/tags" Target="../tags/tag63.xml"/><Relationship Id="rId18" Type="http://schemas.openxmlformats.org/officeDocument/2006/relationships/notesSlide" Target="../notesSlides/notesSlide6.xml"/><Relationship Id="rId26" Type="http://schemas.openxmlformats.org/officeDocument/2006/relationships/image" Target="../media/image30.png"/><Relationship Id="rId3" Type="http://schemas.openxmlformats.org/officeDocument/2006/relationships/tags" Target="../tags/tag53.xml"/><Relationship Id="rId21" Type="http://schemas.openxmlformats.org/officeDocument/2006/relationships/image" Target="../media/image25.png"/><Relationship Id="rId7" Type="http://schemas.openxmlformats.org/officeDocument/2006/relationships/tags" Target="../tags/tag57.xml"/><Relationship Id="rId12" Type="http://schemas.openxmlformats.org/officeDocument/2006/relationships/tags" Target="../tags/tag62.xml"/><Relationship Id="rId17" Type="http://schemas.openxmlformats.org/officeDocument/2006/relationships/slideLayout" Target="../slideLayouts/slideLayout2.xml"/><Relationship Id="rId25" Type="http://schemas.openxmlformats.org/officeDocument/2006/relationships/image" Target="../media/image29.png"/><Relationship Id="rId2" Type="http://schemas.openxmlformats.org/officeDocument/2006/relationships/tags" Target="../tags/tag52.xml"/><Relationship Id="rId16" Type="http://schemas.openxmlformats.org/officeDocument/2006/relationships/tags" Target="../tags/tag66.xml"/><Relationship Id="rId20" Type="http://schemas.openxmlformats.org/officeDocument/2006/relationships/image" Target="../media/image24.png"/><Relationship Id="rId29" Type="http://schemas.openxmlformats.org/officeDocument/2006/relationships/image" Target="../media/image33.png"/><Relationship Id="rId1" Type="http://schemas.openxmlformats.org/officeDocument/2006/relationships/tags" Target="../tags/tag51.xml"/><Relationship Id="rId6" Type="http://schemas.openxmlformats.org/officeDocument/2006/relationships/tags" Target="../tags/tag56.xml"/><Relationship Id="rId11" Type="http://schemas.openxmlformats.org/officeDocument/2006/relationships/tags" Target="../tags/tag61.xml"/><Relationship Id="rId24" Type="http://schemas.openxmlformats.org/officeDocument/2006/relationships/image" Target="../media/image28.png"/><Relationship Id="rId5" Type="http://schemas.openxmlformats.org/officeDocument/2006/relationships/tags" Target="../tags/tag55.xml"/><Relationship Id="rId15" Type="http://schemas.openxmlformats.org/officeDocument/2006/relationships/tags" Target="../tags/tag65.xml"/><Relationship Id="rId23" Type="http://schemas.openxmlformats.org/officeDocument/2006/relationships/image" Target="../media/image27.png"/><Relationship Id="rId28" Type="http://schemas.openxmlformats.org/officeDocument/2006/relationships/image" Target="../media/image32.png"/><Relationship Id="rId10" Type="http://schemas.openxmlformats.org/officeDocument/2006/relationships/tags" Target="../tags/tag60.xml"/><Relationship Id="rId19" Type="http://schemas.openxmlformats.org/officeDocument/2006/relationships/image" Target="../media/image23.png"/><Relationship Id="rId4" Type="http://schemas.openxmlformats.org/officeDocument/2006/relationships/tags" Target="../tags/tag54.xml"/><Relationship Id="rId9" Type="http://schemas.openxmlformats.org/officeDocument/2006/relationships/tags" Target="../tags/tag59.xml"/><Relationship Id="rId14" Type="http://schemas.openxmlformats.org/officeDocument/2006/relationships/tags" Target="../tags/tag64.xml"/><Relationship Id="rId22" Type="http://schemas.openxmlformats.org/officeDocument/2006/relationships/image" Target="../media/image26.png"/><Relationship Id="rId27" Type="http://schemas.openxmlformats.org/officeDocument/2006/relationships/image" Target="../media/image31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tags" Target="../tags/tag74.xml"/><Relationship Id="rId13" Type="http://schemas.openxmlformats.org/officeDocument/2006/relationships/tags" Target="../tags/tag79.xml"/><Relationship Id="rId18" Type="http://schemas.openxmlformats.org/officeDocument/2006/relationships/image" Target="../media/image60.png"/><Relationship Id="rId3" Type="http://schemas.openxmlformats.org/officeDocument/2006/relationships/tags" Target="../tags/tag69.xml"/><Relationship Id="rId21" Type="http://schemas.openxmlformats.org/officeDocument/2006/relationships/image" Target="../media/image9.png"/><Relationship Id="rId7" Type="http://schemas.openxmlformats.org/officeDocument/2006/relationships/tags" Target="../tags/tag73.xml"/><Relationship Id="rId12" Type="http://schemas.openxmlformats.org/officeDocument/2006/relationships/tags" Target="../tags/tag78.xml"/><Relationship Id="rId17" Type="http://schemas.openxmlformats.org/officeDocument/2006/relationships/notesSlide" Target="../notesSlides/notesSlide7.xml"/><Relationship Id="rId2" Type="http://schemas.openxmlformats.org/officeDocument/2006/relationships/tags" Target="../tags/tag68.xml"/><Relationship Id="rId16" Type="http://schemas.openxmlformats.org/officeDocument/2006/relationships/slideLayout" Target="../slideLayouts/slideLayout2.xml"/><Relationship Id="rId20" Type="http://schemas.openxmlformats.org/officeDocument/2006/relationships/image" Target="../media/image8.png"/><Relationship Id="rId1" Type="http://schemas.openxmlformats.org/officeDocument/2006/relationships/tags" Target="../tags/tag67.xml"/><Relationship Id="rId6" Type="http://schemas.openxmlformats.org/officeDocument/2006/relationships/tags" Target="../tags/tag72.xml"/><Relationship Id="rId11" Type="http://schemas.openxmlformats.org/officeDocument/2006/relationships/tags" Target="../tags/tag77.xml"/><Relationship Id="rId24" Type="http://schemas.openxmlformats.org/officeDocument/2006/relationships/image" Target="../media/image12.png"/><Relationship Id="rId5" Type="http://schemas.openxmlformats.org/officeDocument/2006/relationships/tags" Target="../tags/tag71.xml"/><Relationship Id="rId15" Type="http://schemas.openxmlformats.org/officeDocument/2006/relationships/tags" Target="../tags/tag81.xml"/><Relationship Id="rId23" Type="http://schemas.openxmlformats.org/officeDocument/2006/relationships/image" Target="../media/image11.png"/><Relationship Id="rId10" Type="http://schemas.openxmlformats.org/officeDocument/2006/relationships/tags" Target="../tags/tag76.xml"/><Relationship Id="rId19" Type="http://schemas.openxmlformats.org/officeDocument/2006/relationships/image" Target="../media/image7.png"/><Relationship Id="rId4" Type="http://schemas.openxmlformats.org/officeDocument/2006/relationships/tags" Target="../tags/tag70.xml"/><Relationship Id="rId9" Type="http://schemas.openxmlformats.org/officeDocument/2006/relationships/tags" Target="../tags/tag75.xml"/><Relationship Id="rId14" Type="http://schemas.openxmlformats.org/officeDocument/2006/relationships/tags" Target="../tags/tag80.xml"/><Relationship Id="rId22" Type="http://schemas.openxmlformats.org/officeDocument/2006/relationships/image" Target="../media/image10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tags" Target="../tags/tag89.xml"/><Relationship Id="rId13" Type="http://schemas.openxmlformats.org/officeDocument/2006/relationships/tags" Target="../tags/tag94.xml"/><Relationship Id="rId18" Type="http://schemas.openxmlformats.org/officeDocument/2006/relationships/tags" Target="../tags/tag99.xml"/><Relationship Id="rId26" Type="http://schemas.openxmlformats.org/officeDocument/2006/relationships/slideLayout" Target="../slideLayouts/slideLayout2.xml"/><Relationship Id="rId39" Type="http://schemas.openxmlformats.org/officeDocument/2006/relationships/image" Target="../media/image45.png"/><Relationship Id="rId3" Type="http://schemas.openxmlformats.org/officeDocument/2006/relationships/tags" Target="../tags/tag84.xml"/><Relationship Id="rId21" Type="http://schemas.openxmlformats.org/officeDocument/2006/relationships/tags" Target="../tags/tag102.xml"/><Relationship Id="rId34" Type="http://schemas.openxmlformats.org/officeDocument/2006/relationships/image" Target="../media/image40.png"/><Relationship Id="rId42" Type="http://schemas.openxmlformats.org/officeDocument/2006/relationships/image" Target="../media/image19.png"/><Relationship Id="rId7" Type="http://schemas.openxmlformats.org/officeDocument/2006/relationships/tags" Target="../tags/tag88.xml"/><Relationship Id="rId12" Type="http://schemas.openxmlformats.org/officeDocument/2006/relationships/tags" Target="../tags/tag93.xml"/><Relationship Id="rId17" Type="http://schemas.openxmlformats.org/officeDocument/2006/relationships/tags" Target="../tags/tag98.xml"/><Relationship Id="rId25" Type="http://schemas.openxmlformats.org/officeDocument/2006/relationships/tags" Target="../tags/tag106.xml"/><Relationship Id="rId33" Type="http://schemas.openxmlformats.org/officeDocument/2006/relationships/image" Target="../media/image39.png"/><Relationship Id="rId38" Type="http://schemas.openxmlformats.org/officeDocument/2006/relationships/image" Target="../media/image44.png"/><Relationship Id="rId2" Type="http://schemas.openxmlformats.org/officeDocument/2006/relationships/tags" Target="../tags/tag83.xml"/><Relationship Id="rId16" Type="http://schemas.openxmlformats.org/officeDocument/2006/relationships/tags" Target="../tags/tag97.xml"/><Relationship Id="rId20" Type="http://schemas.openxmlformats.org/officeDocument/2006/relationships/tags" Target="../tags/tag101.xml"/><Relationship Id="rId29" Type="http://schemas.openxmlformats.org/officeDocument/2006/relationships/image" Target="../media/image35.png"/><Relationship Id="rId41" Type="http://schemas.openxmlformats.org/officeDocument/2006/relationships/tags" Target="../tags/tag105.xml"/><Relationship Id="rId1" Type="http://schemas.openxmlformats.org/officeDocument/2006/relationships/tags" Target="../tags/tag82.xml"/><Relationship Id="rId6" Type="http://schemas.openxmlformats.org/officeDocument/2006/relationships/tags" Target="../tags/tag87.xml"/><Relationship Id="rId11" Type="http://schemas.openxmlformats.org/officeDocument/2006/relationships/tags" Target="../tags/tag92.xml"/><Relationship Id="rId24" Type="http://schemas.openxmlformats.org/officeDocument/2006/relationships/tags" Target="../tags/tag105.xml"/><Relationship Id="rId32" Type="http://schemas.openxmlformats.org/officeDocument/2006/relationships/image" Target="../media/image38.png"/><Relationship Id="rId37" Type="http://schemas.openxmlformats.org/officeDocument/2006/relationships/image" Target="../media/image43.png"/><Relationship Id="rId40" Type="http://schemas.openxmlformats.org/officeDocument/2006/relationships/image" Target="../media/image46.png"/><Relationship Id="rId5" Type="http://schemas.openxmlformats.org/officeDocument/2006/relationships/tags" Target="../tags/tag86.xml"/><Relationship Id="rId15" Type="http://schemas.openxmlformats.org/officeDocument/2006/relationships/tags" Target="../tags/tag96.xml"/><Relationship Id="rId23" Type="http://schemas.openxmlformats.org/officeDocument/2006/relationships/tags" Target="../tags/tag104.xml"/><Relationship Id="rId28" Type="http://schemas.openxmlformats.org/officeDocument/2006/relationships/image" Target="../media/image34.png"/><Relationship Id="rId36" Type="http://schemas.openxmlformats.org/officeDocument/2006/relationships/image" Target="../media/image42.png"/><Relationship Id="rId10" Type="http://schemas.openxmlformats.org/officeDocument/2006/relationships/tags" Target="../tags/tag91.xml"/><Relationship Id="rId19" Type="http://schemas.openxmlformats.org/officeDocument/2006/relationships/tags" Target="../tags/tag100.xml"/><Relationship Id="rId31" Type="http://schemas.openxmlformats.org/officeDocument/2006/relationships/image" Target="../media/image37.png"/><Relationship Id="rId4" Type="http://schemas.openxmlformats.org/officeDocument/2006/relationships/tags" Target="../tags/tag85.xml"/><Relationship Id="rId9" Type="http://schemas.openxmlformats.org/officeDocument/2006/relationships/tags" Target="../tags/tag90.xml"/><Relationship Id="rId14" Type="http://schemas.openxmlformats.org/officeDocument/2006/relationships/tags" Target="../tags/tag95.xml"/><Relationship Id="rId22" Type="http://schemas.openxmlformats.org/officeDocument/2006/relationships/tags" Target="../tags/tag103.xml"/><Relationship Id="rId27" Type="http://schemas.openxmlformats.org/officeDocument/2006/relationships/notesSlide" Target="../notesSlides/notesSlide8.xml"/><Relationship Id="rId30" Type="http://schemas.openxmlformats.org/officeDocument/2006/relationships/image" Target="../media/image36.png"/><Relationship Id="rId35" Type="http://schemas.openxmlformats.org/officeDocument/2006/relationships/image" Target="../media/image41.png"/><Relationship Id="rId43" Type="http://schemas.openxmlformats.org/officeDocument/2006/relationships/image" Target="../media/image48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tags" Target="../tags/tag109.xml"/><Relationship Id="rId2" Type="http://schemas.openxmlformats.org/officeDocument/2006/relationships/tags" Target="../tags/tag108.xml"/><Relationship Id="rId1" Type="http://schemas.openxmlformats.org/officeDocument/2006/relationships/tags" Target="../tags/tag107.xml"/><Relationship Id="rId5" Type="http://schemas.openxmlformats.org/officeDocument/2006/relationships/notesSlide" Target="../notesSlides/notesSlide9.xml"/><Relationship Id="rId4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es-ES_tradnl" b="1" dirty="0" smtClean="0"/>
              <a:t>Derivadas de ecuaciones paramétricas</a:t>
            </a:r>
            <a:endParaRPr lang="es-PE" b="1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  <p:custDataLst>
              <p:tags r:id="rId3"/>
            </p:custDataLst>
          </p:nvPr>
        </p:nvSpPr>
        <p:spPr/>
        <p:txBody>
          <a:bodyPr/>
          <a:lstStyle/>
          <a:p>
            <a:r>
              <a:rPr lang="es-ES_tradnl" dirty="0" smtClean="0">
                <a:solidFill>
                  <a:schemeClr val="bg1"/>
                </a:solidFill>
              </a:rPr>
              <a:t>Dirección de Formación Básica</a:t>
            </a:r>
            <a:endParaRPr lang="es-PE" dirty="0">
              <a:solidFill>
                <a:schemeClr val="bg1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9460294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1 Marcador de contenido"/>
              <p:cNvSpPr>
                <a:spLocks noGrp="1"/>
              </p:cNvSpPr>
              <p:nvPr>
                <p:ph idx="1"/>
                <p:custDataLst>
                  <p:tags r:id="rId2"/>
                </p:custDataLst>
              </p:nvPr>
            </p:nvSpPr>
            <p:spPr/>
            <p:txBody>
              <a:bodyPr/>
              <a:lstStyle/>
              <a:p>
                <a:pPr marL="0" indent="0">
                  <a:lnSpc>
                    <a:spcPct val="150000"/>
                  </a:lnSpc>
                  <a:buNone/>
                </a:pPr>
                <a:r>
                  <a:rPr lang="es-PE" b="1" dirty="0" smtClean="0">
                    <a:solidFill>
                      <a:srgbClr val="FF0000"/>
                    </a:solidFill>
                  </a:rPr>
                  <a:t>Habilidades a desarrollar</a:t>
                </a:r>
              </a:p>
              <a:p>
                <a:pPr marL="0" indent="0">
                  <a:lnSpc>
                    <a:spcPct val="150000"/>
                  </a:lnSpc>
                  <a:buNone/>
                </a:pPr>
                <a:r>
                  <a:rPr lang="es-PE" dirty="0" smtClean="0"/>
                  <a:t>Al terminar el presente tema, usted estará en la capacidad de:</a:t>
                </a:r>
              </a:p>
              <a:p>
                <a:pPr marL="0" indent="0">
                  <a:lnSpc>
                    <a:spcPct val="150000"/>
                  </a:lnSpc>
                  <a:buNone/>
                </a:pPr>
                <a:r>
                  <a:rPr lang="es-PE" dirty="0" smtClean="0"/>
                  <a:t>1) Obtener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s-PE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s-PE" b="0" i="1" smtClean="0">
                            <a:latin typeface="Cambria Math"/>
                          </a:rPr>
                          <m:t>𝑑𝑦</m:t>
                        </m:r>
                      </m:num>
                      <m:den>
                        <m:r>
                          <a:rPr lang="es-PE" b="0" i="1" smtClean="0">
                            <a:latin typeface="Cambria Math"/>
                          </a:rPr>
                          <m:t>𝑑𝑥</m:t>
                        </m:r>
                      </m:den>
                    </m:f>
                  </m:oMath>
                </a14:m>
                <a:r>
                  <a:rPr lang="es-PE" dirty="0" smtClean="0"/>
                  <a:t> cuando </a:t>
                </a:r>
                <a14:m>
                  <m:oMath xmlns:m="http://schemas.openxmlformats.org/officeDocument/2006/math">
                    <m:r>
                      <a:rPr lang="es-PE" b="0" i="1" smtClean="0">
                        <a:latin typeface="Cambria Math"/>
                      </a:rPr>
                      <m:t>𝑥</m:t>
                    </m:r>
                    <m:r>
                      <a:rPr lang="es-PE" b="0" i="1" smtClean="0">
                        <a:latin typeface="Cambria Math"/>
                      </a:rPr>
                      <m:t>=</m:t>
                    </m:r>
                    <m:r>
                      <a:rPr lang="es-PE" b="0" i="1" smtClean="0">
                        <a:latin typeface="Cambria Math"/>
                      </a:rPr>
                      <m:t>𝑥</m:t>
                    </m:r>
                    <m:r>
                      <a:rPr lang="es-PE" b="0" i="1" smtClean="0">
                        <a:latin typeface="Cambria Math"/>
                      </a:rPr>
                      <m:t>(</m:t>
                    </m:r>
                    <m:r>
                      <a:rPr lang="es-PE" b="0" i="1" smtClean="0">
                        <a:latin typeface="Cambria Math"/>
                      </a:rPr>
                      <m:t>𝑡</m:t>
                    </m:r>
                    <m:r>
                      <a:rPr lang="es-PE" b="0" i="1" smtClean="0">
                        <a:latin typeface="Cambria Math"/>
                      </a:rPr>
                      <m:t>)</m:t>
                    </m:r>
                  </m:oMath>
                </a14:m>
                <a:r>
                  <a:rPr lang="es-PE" dirty="0" smtClean="0"/>
                  <a:t> y </a:t>
                </a:r>
                <a14:m>
                  <m:oMath xmlns:m="http://schemas.openxmlformats.org/officeDocument/2006/math">
                    <m:r>
                      <a:rPr lang="es-PE" b="0" i="1" smtClean="0">
                        <a:latin typeface="Cambria Math"/>
                      </a:rPr>
                      <m:t>𝑦</m:t>
                    </m:r>
                    <m:r>
                      <a:rPr lang="es-PE" b="0" i="1" smtClean="0">
                        <a:latin typeface="Cambria Math"/>
                      </a:rPr>
                      <m:t>=</m:t>
                    </m:r>
                    <m:r>
                      <a:rPr lang="es-PE" b="0" i="1" smtClean="0">
                        <a:latin typeface="Cambria Math"/>
                      </a:rPr>
                      <m:t>𝑦</m:t>
                    </m:r>
                    <m:r>
                      <a:rPr lang="es-PE" b="0" i="1" smtClean="0">
                        <a:latin typeface="Cambria Math"/>
                      </a:rPr>
                      <m:t>(</m:t>
                    </m:r>
                    <m:r>
                      <a:rPr lang="es-PE" b="0" i="1" smtClean="0">
                        <a:latin typeface="Cambria Math"/>
                      </a:rPr>
                      <m:t>𝑡</m:t>
                    </m:r>
                    <m:r>
                      <a:rPr lang="es-PE" b="0" i="1" smtClean="0">
                        <a:latin typeface="Cambria Math"/>
                      </a:rPr>
                      <m:t>)</m:t>
                    </m:r>
                  </m:oMath>
                </a14:m>
                <a:r>
                  <a:rPr lang="es-PE" dirty="0" smtClean="0"/>
                  <a:t>.</a:t>
                </a:r>
              </a:p>
            </p:txBody>
          </p:sp>
        </mc:Choice>
        <mc:Fallback xmlns="">
          <p:sp>
            <p:nvSpPr>
              <p:cNvPr id="2" name="1 Marcador de contenido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  <p:custDataLst>
                  <p:tags r:id="rId6"/>
                </p:custDataLst>
              </p:nvPr>
            </p:nvSpPr>
            <p:spPr>
              <a:blipFill rotWithShape="1">
                <a:blip r:embed="rId7"/>
                <a:stretch>
                  <a:fillRect l="-1529"/>
                </a:stretch>
              </a:blipFill>
            </p:spPr>
            <p:txBody>
              <a:bodyPr/>
              <a:lstStyle/>
              <a:p>
                <a:r>
                  <a:rPr lang="es-PE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2 Marcador de contenido"/>
          <p:cNvSpPr>
            <a:spLocks noGrp="1"/>
          </p:cNvSpPr>
          <p:nvPr>
            <p:ph idx="13"/>
            <p:custDataLst>
              <p:tags r:id="rId3"/>
            </p:custDataLst>
          </p:nvPr>
        </p:nvSpPr>
        <p:spPr/>
        <p:txBody>
          <a:bodyPr/>
          <a:lstStyle/>
          <a:p>
            <a:r>
              <a:rPr lang="es-PE" dirty="0" smtClean="0"/>
              <a:t>Derivadas de ecuaciones paramétricas</a:t>
            </a:r>
            <a:endParaRPr lang="es-PE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0981482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1 Marcador de contenido"/>
              <p:cNvSpPr>
                <a:spLocks noGrp="1"/>
              </p:cNvSpPr>
              <p:nvPr>
                <p:ph idx="1"/>
                <p:custDataLst>
                  <p:tags r:id="rId2"/>
                </p:custDataLst>
              </p:nvPr>
            </p:nvSpPr>
            <p:spPr/>
            <p:txBody>
              <a:bodyPr/>
              <a:lstStyle/>
              <a:p>
                <a:pPr marL="0" indent="0">
                  <a:buNone/>
                </a:pPr>
                <a:r>
                  <a:rPr lang="es-PE" dirty="0" smtClean="0">
                    <a:solidFill>
                      <a:srgbClr val="FF0000"/>
                    </a:solidFill>
                  </a:rPr>
                  <a:t>Problema motivador</a:t>
                </a:r>
              </a:p>
              <a:p>
                <a:pPr marL="0" indent="0">
                  <a:buNone/>
                </a:pPr>
                <a:endParaRPr lang="es-PE" sz="2400" dirty="0" smtClean="0">
                  <a:solidFill>
                    <a:schemeClr val="tx1"/>
                  </a:solidFill>
                </a:endParaRPr>
              </a:p>
              <a:p>
                <a:pPr marL="0" indent="0">
                  <a:buNone/>
                </a:pPr>
                <a:r>
                  <a:rPr lang="es-PE" sz="2400" dirty="0" smtClean="0">
                    <a:solidFill>
                      <a:schemeClr val="tx1"/>
                    </a:solidFill>
                  </a:rPr>
                  <a:t>¿Cómo podremos obtener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s-PE" sz="2400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s-PE" sz="2400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𝑑𝑦</m:t>
                        </m:r>
                      </m:num>
                      <m:den>
                        <m:r>
                          <a:rPr lang="es-PE" sz="2400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𝑑𝑥</m:t>
                        </m:r>
                      </m:den>
                    </m:f>
                  </m:oMath>
                </a14:m>
                <a:r>
                  <a:rPr lang="es-PE" sz="2400" dirty="0" smtClean="0">
                    <a:solidFill>
                      <a:schemeClr val="tx1"/>
                    </a:solidFill>
                  </a:rPr>
                  <a:t> si </a:t>
                </a:r>
                <a14:m>
                  <m:oMath xmlns:m="http://schemas.openxmlformats.org/officeDocument/2006/math">
                    <m:d>
                      <m:dPr>
                        <m:begChr m:val="{"/>
                        <m:endChr m:val=""/>
                        <m:ctrlPr>
                          <a:rPr lang="es-PE" sz="2400" i="1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dPr>
                      <m:e>
                        <m:eqArr>
                          <m:eqArrPr>
                            <m:ctrlPr>
                              <a:rPr lang="es-PE" sz="2400" i="1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</m:ctrlPr>
                          </m:eqArrPr>
                          <m:e>
                            <m:r>
                              <a:rPr lang="es-PE" sz="2400" i="1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𝑥</m:t>
                            </m:r>
                            <m:r>
                              <a:rPr lang="es-PE" sz="2400" i="1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=</m:t>
                            </m:r>
                            <m:r>
                              <a:rPr lang="es-PE" sz="2400" i="1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𝑡</m:t>
                            </m:r>
                            <m:r>
                              <a:rPr lang="es-PE" sz="2400" i="1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−</m:t>
                            </m:r>
                            <m:sSup>
                              <m:sSupPr>
                                <m:ctrlPr>
                                  <a:rPr lang="es-PE" sz="2400" i="1">
                                    <a:solidFill>
                                      <a:schemeClr val="tx1"/>
                                    </a:solidFill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a:rPr lang="es-PE" sz="2400" i="1">
                                    <a:solidFill>
                                      <a:schemeClr val="tx1"/>
                                    </a:solidFill>
                                    <a:latin typeface="Cambria Math"/>
                                  </a:rPr>
                                  <m:t>𝑡</m:t>
                                </m:r>
                              </m:e>
                              <m:sup>
                                <m:r>
                                  <a:rPr lang="es-PE" sz="2400" i="1">
                                    <a:solidFill>
                                      <a:schemeClr val="tx1"/>
                                    </a:solidFill>
                                    <a:latin typeface="Cambria Math"/>
                                  </a:rPr>
                                  <m:t>2</m:t>
                                </m:r>
                              </m:sup>
                            </m:sSup>
                          </m:e>
                          <m:e>
                            <m:r>
                              <a:rPr lang="es-PE" sz="2400" i="1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𝑦</m:t>
                            </m:r>
                            <m:r>
                              <a:rPr lang="es-PE" sz="2400" i="1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=</m:t>
                            </m:r>
                            <m:r>
                              <a:rPr lang="es-PE" sz="2400" i="1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𝑡</m:t>
                            </m:r>
                            <m:r>
                              <a:rPr lang="es-PE" sz="2400" i="1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−</m:t>
                            </m:r>
                            <m:sSup>
                              <m:sSupPr>
                                <m:ctrlPr>
                                  <a:rPr lang="es-PE" sz="2400" i="1">
                                    <a:solidFill>
                                      <a:schemeClr val="tx1"/>
                                    </a:solidFill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a:rPr lang="es-PE" sz="2400" i="1">
                                    <a:solidFill>
                                      <a:schemeClr val="tx1"/>
                                    </a:solidFill>
                                    <a:latin typeface="Cambria Math"/>
                                  </a:rPr>
                                  <m:t>𝑡</m:t>
                                </m:r>
                              </m:e>
                              <m:sup>
                                <m:r>
                                  <a:rPr lang="es-PE" sz="2400" i="1">
                                    <a:solidFill>
                                      <a:schemeClr val="tx1"/>
                                    </a:solidFill>
                                    <a:latin typeface="Cambria Math"/>
                                  </a:rPr>
                                  <m:t>3</m:t>
                                </m:r>
                              </m:sup>
                            </m:sSup>
                          </m:e>
                        </m:eqArr>
                      </m:e>
                    </m:d>
                  </m:oMath>
                </a14:m>
                <a:r>
                  <a:rPr lang="es-PE" sz="2400" dirty="0" smtClean="0">
                    <a:solidFill>
                      <a:schemeClr val="tx1"/>
                    </a:solidFill>
                  </a:rPr>
                  <a:t>?</a:t>
                </a:r>
                <a:endParaRPr lang="es-PE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" name="1 Marcador de contenido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  <p:custDataLst>
                  <p:tags r:id="rId6"/>
                </p:custDataLst>
              </p:nvPr>
            </p:nvSpPr>
            <p:spPr>
              <a:blipFill rotWithShape="1">
                <a:blip r:embed="rId7"/>
                <a:stretch>
                  <a:fillRect l="-1529" t="-1084"/>
                </a:stretch>
              </a:blipFill>
            </p:spPr>
            <p:txBody>
              <a:bodyPr/>
              <a:lstStyle/>
              <a:p>
                <a:r>
                  <a:rPr lang="es-PE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2 Marcador de contenido"/>
          <p:cNvSpPr>
            <a:spLocks noGrp="1"/>
          </p:cNvSpPr>
          <p:nvPr>
            <p:ph idx="13"/>
            <p:custDataLst>
              <p:tags r:id="rId3"/>
            </p:custDataLst>
          </p:nvPr>
        </p:nvSpPr>
        <p:spPr/>
        <p:txBody>
          <a:bodyPr/>
          <a:lstStyle/>
          <a:p>
            <a:r>
              <a:rPr lang="es-PE" dirty="0"/>
              <a:t>Derivadas de ecuaciones paramétricas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9154839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3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es-PE" dirty="0" smtClean="0"/>
              <a:t>Derivada de ecuaciones paramétricas</a:t>
            </a:r>
            <a:endParaRPr lang="es-PE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5 CuadroTexto"/>
              <p:cNvSpPr txBox="1"/>
              <p:nvPr>
                <p:custDataLst>
                  <p:tags r:id="rId3"/>
                </p:custDataLst>
              </p:nvPr>
            </p:nvSpPr>
            <p:spPr>
              <a:xfrm>
                <a:off x="251520" y="1403775"/>
                <a:ext cx="8640960" cy="156966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s-PE" sz="2400" dirty="0" smtClean="0"/>
                  <a:t>En lugar de escribir una curva expresando la coordenada </a:t>
                </a:r>
                <a14:m>
                  <m:oMath xmlns:m="http://schemas.openxmlformats.org/officeDocument/2006/math">
                    <m:r>
                      <a:rPr lang="es-PE" sz="2400" b="0" i="1" smtClean="0">
                        <a:latin typeface="Cambria Math"/>
                      </a:rPr>
                      <m:t>𝑦</m:t>
                    </m:r>
                  </m:oMath>
                </a14:m>
                <a:r>
                  <a:rPr lang="es-PE" sz="2400" dirty="0" smtClean="0"/>
                  <a:t> de un punto </a:t>
                </a:r>
                <a14:m>
                  <m:oMath xmlns:m="http://schemas.openxmlformats.org/officeDocument/2006/math">
                    <m:r>
                      <a:rPr lang="es-PE" sz="2400" b="0" i="1" smtClean="0">
                        <a:latin typeface="Cambria Math"/>
                      </a:rPr>
                      <m:t>𝑃</m:t>
                    </m:r>
                    <m:r>
                      <a:rPr lang="es-PE" sz="2400" b="0" i="1" smtClean="0">
                        <a:latin typeface="Cambria Math"/>
                      </a:rPr>
                      <m:t>(</m:t>
                    </m:r>
                    <m:r>
                      <a:rPr lang="es-PE" sz="2400" b="0" i="1" smtClean="0">
                        <a:latin typeface="Cambria Math"/>
                      </a:rPr>
                      <m:t>𝑥</m:t>
                    </m:r>
                    <m:r>
                      <a:rPr lang="es-PE" sz="2400" b="0" i="1" smtClean="0">
                        <a:latin typeface="Cambria Math"/>
                      </a:rPr>
                      <m:t>;</m:t>
                    </m:r>
                    <m:r>
                      <a:rPr lang="es-PE" sz="2400" b="0" i="1" smtClean="0">
                        <a:latin typeface="Cambria Math"/>
                      </a:rPr>
                      <m:t>𝑦</m:t>
                    </m:r>
                    <m:r>
                      <a:rPr lang="es-PE" sz="2400" b="0" i="1" smtClean="0">
                        <a:latin typeface="Cambria Math"/>
                      </a:rPr>
                      <m:t>)</m:t>
                    </m:r>
                  </m:oMath>
                </a14:m>
                <a:r>
                  <a:rPr lang="es-PE" sz="2400" dirty="0" smtClean="0"/>
                  <a:t> de la curva en función de </a:t>
                </a:r>
                <a14:m>
                  <m:oMath xmlns:m="http://schemas.openxmlformats.org/officeDocument/2006/math">
                    <m:r>
                      <a:rPr lang="es-PE" sz="2400" b="0" i="1" smtClean="0">
                        <a:latin typeface="Cambria Math"/>
                      </a:rPr>
                      <m:t>𝑥</m:t>
                    </m:r>
                  </m:oMath>
                </a14:m>
                <a:r>
                  <a:rPr lang="es-PE" sz="2400" dirty="0" smtClean="0"/>
                  <a:t>, frecuentemente es más conveniente expresar ambas coordenadas en función de un tercera variable.</a:t>
                </a:r>
              </a:p>
            </p:txBody>
          </p:sp>
        </mc:Choice>
        <mc:Fallback xmlns="">
          <p:sp>
            <p:nvSpPr>
              <p:cNvPr id="6" name="5 CuadroTexto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1520" y="1403775"/>
                <a:ext cx="8640960" cy="1569660"/>
              </a:xfrm>
              <a:prstGeom prst="rect">
                <a:avLst/>
              </a:prstGeom>
              <a:blipFill rotWithShape="1">
                <a:blip r:embed="rId10"/>
                <a:stretch>
                  <a:fillRect l="-1058" t="-3101" r="-71" b="-7752"/>
                </a:stretch>
              </a:blipFill>
            </p:spPr>
            <p:txBody>
              <a:bodyPr/>
              <a:lstStyle/>
              <a:p>
                <a:r>
                  <a:rPr lang="es-PE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1 CuadroTexto"/>
          <p:cNvSpPr txBox="1"/>
          <p:nvPr>
            <p:custDataLst>
              <p:tags r:id="rId4"/>
            </p:custDataLst>
          </p:nvPr>
        </p:nvSpPr>
        <p:spPr>
          <a:xfrm>
            <a:off x="252336" y="908720"/>
            <a:ext cx="864014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PE" sz="2400" b="1" dirty="0" smtClean="0">
                <a:solidFill>
                  <a:srgbClr val="FF0000"/>
                </a:solidFill>
              </a:rPr>
              <a:t>Ecuaciones paramétricas</a:t>
            </a:r>
            <a:endParaRPr lang="es-PE" sz="2400" b="1" dirty="0">
              <a:solidFill>
                <a:srgbClr val="FF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3 CuadroTexto"/>
              <p:cNvSpPr txBox="1"/>
              <p:nvPr>
                <p:custDataLst>
                  <p:tags r:id="rId5"/>
                </p:custDataLst>
              </p:nvPr>
            </p:nvSpPr>
            <p:spPr>
              <a:xfrm>
                <a:off x="2741897" y="2976338"/>
                <a:ext cx="1391343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PE" sz="2400" b="0" i="1" smtClean="0">
                          <a:latin typeface="Cambria Math"/>
                        </a:rPr>
                        <m:t>𝑥</m:t>
                      </m:r>
                      <m:r>
                        <a:rPr lang="es-PE" sz="2400" b="0" i="1" smtClean="0">
                          <a:latin typeface="Cambria Math"/>
                        </a:rPr>
                        <m:t>=</m:t>
                      </m:r>
                      <m:r>
                        <a:rPr lang="es-PE" sz="2400" b="0" i="1" smtClean="0">
                          <a:latin typeface="Cambria Math"/>
                        </a:rPr>
                        <m:t>𝑓</m:t>
                      </m:r>
                      <m:r>
                        <a:rPr lang="es-PE" sz="2400" b="0" i="1" smtClean="0">
                          <a:latin typeface="Cambria Math"/>
                        </a:rPr>
                        <m:t>(</m:t>
                      </m:r>
                      <m:r>
                        <a:rPr lang="es-PE" sz="2400" b="0" i="1" smtClean="0">
                          <a:latin typeface="Cambria Math"/>
                        </a:rPr>
                        <m:t>𝑡</m:t>
                      </m:r>
                      <m:r>
                        <a:rPr lang="es-PE" sz="2400" b="0" i="1" smtClean="0">
                          <a:latin typeface="Cambria Math"/>
                        </a:rPr>
                        <m:t>)</m:t>
                      </m:r>
                    </m:oMath>
                  </m:oMathPara>
                </a14:m>
                <a:endParaRPr lang="es-PE" sz="2400" dirty="0"/>
              </a:p>
            </p:txBody>
          </p:sp>
        </mc:Choice>
        <mc:Fallback xmlns="">
          <p:sp>
            <p:nvSpPr>
              <p:cNvPr id="4" name="3 CuadroTexto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41897" y="2976338"/>
                <a:ext cx="1391343" cy="461665"/>
              </a:xfrm>
              <a:prstGeom prst="rect">
                <a:avLst/>
              </a:prstGeom>
              <a:blipFill rotWithShape="1">
                <a:blip r:embed="rId11"/>
                <a:stretch>
                  <a:fillRect r="-877" b="-17105"/>
                </a:stretch>
              </a:blipFill>
            </p:spPr>
            <p:txBody>
              <a:bodyPr/>
              <a:lstStyle/>
              <a:p>
                <a:r>
                  <a:rPr lang="es-P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8" name="7 CuadroTexto"/>
              <p:cNvSpPr txBox="1"/>
              <p:nvPr>
                <p:custDataLst>
                  <p:tags r:id="rId6"/>
                </p:custDataLst>
              </p:nvPr>
            </p:nvSpPr>
            <p:spPr>
              <a:xfrm>
                <a:off x="5285813" y="2976338"/>
                <a:ext cx="1409167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PE" sz="2400" b="0" i="1" smtClean="0">
                          <a:latin typeface="Cambria Math"/>
                        </a:rPr>
                        <m:t>𝑦</m:t>
                      </m:r>
                      <m:r>
                        <a:rPr lang="es-PE" sz="2400" b="0" i="1" smtClean="0">
                          <a:latin typeface="Cambria Math"/>
                        </a:rPr>
                        <m:t>=</m:t>
                      </m:r>
                      <m:r>
                        <a:rPr lang="es-PE" sz="2400" b="0" i="1" smtClean="0">
                          <a:latin typeface="Cambria Math"/>
                        </a:rPr>
                        <m:t>𝑔</m:t>
                      </m:r>
                      <m:r>
                        <a:rPr lang="es-PE" sz="2400" b="0" i="1" smtClean="0">
                          <a:latin typeface="Cambria Math"/>
                        </a:rPr>
                        <m:t>(</m:t>
                      </m:r>
                      <m:r>
                        <a:rPr lang="es-PE" sz="2400" b="0" i="1" smtClean="0">
                          <a:latin typeface="Cambria Math"/>
                        </a:rPr>
                        <m:t>𝑡</m:t>
                      </m:r>
                      <m:r>
                        <a:rPr lang="es-PE" sz="2400" b="0" i="1" smtClean="0">
                          <a:latin typeface="Cambria Math"/>
                        </a:rPr>
                        <m:t>)</m:t>
                      </m:r>
                    </m:oMath>
                  </m:oMathPara>
                </a14:m>
                <a:endParaRPr lang="es-PE" sz="2400" dirty="0"/>
              </a:p>
            </p:txBody>
          </p:sp>
        </mc:Choice>
        <mc:Fallback>
          <p:sp>
            <p:nvSpPr>
              <p:cNvPr id="8" name="7 CuadroTexto"/>
              <p:cNvSpPr txBox="1">
                <a:spLocks noRot="1" noChangeAspect="1" noMove="1" noResize="1" noEditPoints="1" noAdjustHandles="1" noChangeArrowheads="1" noChangeShapeType="1" noTextEdit="1"/>
              </p:cNvSpPr>
              <p:nvPr>
                <p:custDataLst>
                  <p:tags r:id="rId6"/>
                </p:custDataLst>
              </p:nvPr>
            </p:nvSpPr>
            <p:spPr>
              <a:xfrm>
                <a:off x="5285813" y="2976338"/>
                <a:ext cx="1409167" cy="461665"/>
              </a:xfrm>
              <a:prstGeom prst="rect">
                <a:avLst/>
              </a:prstGeom>
              <a:blipFill rotWithShape="1">
                <a:blip r:embed="rId12"/>
                <a:stretch>
                  <a:fillRect r="-1299" b="-17105"/>
                </a:stretch>
              </a:blipFill>
            </p:spPr>
            <p:txBody>
              <a:bodyPr/>
              <a:lstStyle/>
              <a:p>
                <a:r>
                  <a:rPr lang="es-P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8 CuadroTexto"/>
              <p:cNvSpPr txBox="1"/>
              <p:nvPr>
                <p:custDataLst>
                  <p:tags r:id="rId7"/>
                </p:custDataLst>
              </p:nvPr>
            </p:nvSpPr>
            <p:spPr>
              <a:xfrm>
                <a:off x="251520" y="3474005"/>
                <a:ext cx="8640960" cy="83099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s-PE" sz="2400" dirty="0" smtClean="0"/>
                  <a:t>Estas ecuaciones se conocen con el nombre de ecuaciones paramétricas y la variable </a:t>
                </a:r>
                <a14:m>
                  <m:oMath xmlns:m="http://schemas.openxmlformats.org/officeDocument/2006/math">
                    <m:r>
                      <a:rPr lang="es-PE" sz="2400" b="0" i="1" smtClean="0">
                        <a:latin typeface="Cambria Math"/>
                      </a:rPr>
                      <m:t>𝑡</m:t>
                    </m:r>
                  </m:oMath>
                </a14:m>
                <a:r>
                  <a:rPr lang="es-PE" sz="2400" dirty="0" smtClean="0"/>
                  <a:t> es conocida como el parámetro.</a:t>
                </a:r>
              </a:p>
            </p:txBody>
          </p:sp>
        </mc:Choice>
        <mc:Fallback xmlns="">
          <p:sp>
            <p:nvSpPr>
              <p:cNvPr id="9" name="8 CuadroTexto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1520" y="3474005"/>
                <a:ext cx="8640960" cy="830997"/>
              </a:xfrm>
              <a:prstGeom prst="rect">
                <a:avLst/>
              </a:prstGeom>
              <a:blipFill rotWithShape="1">
                <a:blip r:embed="rId13"/>
                <a:stretch>
                  <a:fillRect l="-1058" t="-5882" b="-16176"/>
                </a:stretch>
              </a:blipFill>
            </p:spPr>
            <p:txBody>
              <a:bodyPr/>
              <a:lstStyle/>
              <a:p>
                <a:r>
                  <a:rPr lang="es-PE">
                    <a:noFill/>
                  </a:rPr>
                  <a:t> </a:t>
                </a:r>
              </a:p>
            </p:txBody>
          </p:sp>
        </mc:Fallback>
      </mc:AlternateContent>
    </p:spTree>
    <p:custDataLst>
      <p:tags r:id="rId1"/>
    </p:custDataLst>
    <p:extLst>
      <p:ext uri="{BB962C8B-B14F-4D97-AF65-F5344CB8AC3E}">
        <p14:creationId xmlns:p14="http://schemas.microsoft.com/office/powerpoint/2010/main" val="11186747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3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es-PE" dirty="0" smtClean="0"/>
              <a:t>Derivada de ecuaciones paramétricas</a:t>
            </a:r>
            <a:endParaRPr lang="es-PE" dirty="0"/>
          </a:p>
        </p:txBody>
      </p:sp>
      <p:sp>
        <p:nvSpPr>
          <p:cNvPr id="2" name="1 CuadroTexto"/>
          <p:cNvSpPr txBox="1"/>
          <p:nvPr>
            <p:custDataLst>
              <p:tags r:id="rId3"/>
            </p:custDataLst>
          </p:nvPr>
        </p:nvSpPr>
        <p:spPr>
          <a:xfrm>
            <a:off x="252336" y="807095"/>
            <a:ext cx="161936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PE" sz="2000" b="1" u="sng" dirty="0" smtClean="0">
                <a:solidFill>
                  <a:srgbClr val="FF0000"/>
                </a:solidFill>
              </a:rPr>
              <a:t>Ejemplo</a:t>
            </a:r>
            <a:endParaRPr lang="es-PE" sz="2000" b="1" u="sng" dirty="0">
              <a:solidFill>
                <a:srgbClr val="FF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4 CuadroTexto"/>
              <p:cNvSpPr txBox="1"/>
              <p:nvPr>
                <p:custDataLst>
                  <p:tags r:id="rId4"/>
                </p:custDataLst>
              </p:nvPr>
            </p:nvSpPr>
            <p:spPr>
              <a:xfrm>
                <a:off x="3008125" y="1606376"/>
                <a:ext cx="1473865" cy="6974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{"/>
                          <m:endChr m:val=""/>
                          <m:ctrlPr>
                            <a:rPr lang="es-PE" sz="2000" i="1" smtClean="0">
                              <a:latin typeface="Cambria Math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es-PE" sz="2000" i="1" smtClean="0">
                                  <a:latin typeface="Cambria Math"/>
                                </a:rPr>
                              </m:ctrlPr>
                            </m:eqArrPr>
                            <m:e>
                              <m:r>
                                <a:rPr lang="es-PE" sz="2000" b="0" i="1" smtClean="0">
                                  <a:latin typeface="Cambria Math"/>
                                </a:rPr>
                                <m:t>𝑥</m:t>
                              </m:r>
                              <m:r>
                                <a:rPr lang="es-PE" sz="2000" b="0" i="1" smtClean="0">
                                  <a:latin typeface="Cambria Math"/>
                                </a:rPr>
                                <m:t>=</m:t>
                              </m:r>
                              <m:r>
                                <a:rPr lang="es-PE" sz="2000" b="0" i="1" smtClean="0">
                                  <a:latin typeface="Cambria Math"/>
                                </a:rPr>
                                <m:t>𝑡</m:t>
                              </m:r>
                              <m:r>
                                <a:rPr lang="es-PE" sz="2000" b="0" i="1" smtClean="0">
                                  <a:latin typeface="Cambria Math"/>
                                </a:rPr>
                                <m:t>−</m:t>
                              </m:r>
                              <m:sSup>
                                <m:sSupPr>
                                  <m:ctrlPr>
                                    <a:rPr lang="es-PE" sz="2000" b="0" i="1" smtClean="0">
                                      <a:latin typeface="Cambria Math"/>
                                    </a:rPr>
                                  </m:ctrlPr>
                                </m:sSupPr>
                                <m:e>
                                  <m:r>
                                    <a:rPr lang="es-PE" sz="2000" b="0" i="1" smtClean="0">
                                      <a:latin typeface="Cambria Math"/>
                                    </a:rPr>
                                    <m:t>𝑡</m:t>
                                  </m:r>
                                </m:e>
                                <m:sup>
                                  <m:r>
                                    <a:rPr lang="es-PE" sz="2000" b="0" i="1" smtClean="0"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p>
                            </m:e>
                            <m:e>
                              <m:r>
                                <a:rPr lang="es-PE" sz="2000" b="0" i="1" smtClean="0">
                                  <a:latin typeface="Cambria Math"/>
                                </a:rPr>
                                <m:t>𝑦</m:t>
                              </m:r>
                              <m:r>
                                <a:rPr lang="es-PE" sz="2000" b="0" i="1" smtClean="0">
                                  <a:latin typeface="Cambria Math"/>
                                </a:rPr>
                                <m:t>=</m:t>
                              </m:r>
                              <m:r>
                                <a:rPr lang="es-PE" sz="2000" b="0" i="1" smtClean="0">
                                  <a:latin typeface="Cambria Math"/>
                                </a:rPr>
                                <m:t>𝑡</m:t>
                              </m:r>
                              <m:r>
                                <a:rPr lang="es-PE" sz="2000" b="0" i="1" smtClean="0">
                                  <a:latin typeface="Cambria Math"/>
                                </a:rPr>
                                <m:t>−</m:t>
                              </m:r>
                              <m:sSup>
                                <m:sSupPr>
                                  <m:ctrlPr>
                                    <a:rPr lang="es-PE" sz="2000" b="0" i="1" smtClean="0">
                                      <a:latin typeface="Cambria Math"/>
                                    </a:rPr>
                                  </m:ctrlPr>
                                </m:sSupPr>
                                <m:e>
                                  <m:r>
                                    <a:rPr lang="es-PE" sz="2000" b="0" i="1" smtClean="0">
                                      <a:latin typeface="Cambria Math"/>
                                    </a:rPr>
                                    <m:t>𝑡</m:t>
                                  </m:r>
                                </m:e>
                                <m:sup>
                                  <m:r>
                                    <a:rPr lang="es-PE" sz="2000" b="0" i="1" smtClean="0">
                                      <a:latin typeface="Cambria Math"/>
                                    </a:rPr>
                                    <m:t>3</m:t>
                                  </m:r>
                                </m:sup>
                              </m:sSup>
                            </m:e>
                          </m:eqArr>
                        </m:e>
                      </m:d>
                    </m:oMath>
                  </m:oMathPara>
                </a14:m>
                <a:endParaRPr lang="es-PE" sz="2000" dirty="0"/>
              </a:p>
            </p:txBody>
          </p:sp>
        </mc:Choice>
        <mc:Fallback xmlns="">
          <p:sp>
            <p:nvSpPr>
              <p:cNvPr id="5" name="4 CuadroTexto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08125" y="1606376"/>
                <a:ext cx="1473865" cy="697499"/>
              </a:xfrm>
              <a:prstGeom prst="rect">
                <a:avLst/>
              </a:prstGeom>
              <a:blipFill rotWithShape="1">
                <a:blip r:embed="rId2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P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6 CuadroTexto"/>
              <p:cNvSpPr txBox="1"/>
              <p:nvPr>
                <p:custDataLst>
                  <p:tags r:id="rId5"/>
                </p:custDataLst>
              </p:nvPr>
            </p:nvSpPr>
            <p:spPr>
              <a:xfrm>
                <a:off x="5247075" y="1763815"/>
                <a:ext cx="843180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PE" sz="2000" b="0" i="1" smtClean="0">
                          <a:latin typeface="Cambria Math"/>
                        </a:rPr>
                        <m:t>𝑡</m:t>
                      </m:r>
                      <m:r>
                        <a:rPr lang="es-PE" sz="2000" b="0" i="1" smtClean="0">
                          <a:latin typeface="Cambria Math"/>
                          <a:ea typeface="Cambria Math"/>
                        </a:rPr>
                        <m:t>∈</m:t>
                      </m:r>
                      <m:r>
                        <a:rPr lang="es-PE" sz="2000" b="0" i="1" smtClean="0">
                          <a:latin typeface="Cambria Math"/>
                          <a:ea typeface="Cambria Math"/>
                        </a:rPr>
                        <m:t>ℝ</m:t>
                      </m:r>
                    </m:oMath>
                  </m:oMathPara>
                </a14:m>
                <a:endParaRPr lang="es-PE" sz="2000" dirty="0"/>
              </a:p>
            </p:txBody>
          </p:sp>
        </mc:Choice>
        <mc:Fallback xmlns="">
          <p:sp>
            <p:nvSpPr>
              <p:cNvPr id="7" name="6 CuadroTexto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47075" y="1763815"/>
                <a:ext cx="843180" cy="400110"/>
              </a:xfrm>
              <a:prstGeom prst="rect">
                <a:avLst/>
              </a:prstGeom>
              <a:blipFill rotWithShape="1">
                <a:blip r:embed="rId2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PE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9 CuadroTexto"/>
          <p:cNvSpPr txBox="1"/>
          <p:nvPr>
            <p:custDataLst>
              <p:tags r:id="rId6"/>
            </p:custDataLst>
          </p:nvPr>
        </p:nvSpPr>
        <p:spPr>
          <a:xfrm>
            <a:off x="4662010" y="1793886"/>
            <a:ext cx="5241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PE" dirty="0" smtClean="0"/>
              <a:t>con</a:t>
            </a:r>
            <a:endParaRPr lang="es-PE" dirty="0"/>
          </a:p>
        </p:txBody>
      </p:sp>
      <p:sp>
        <p:nvSpPr>
          <p:cNvPr id="11" name="10 CuadroTexto"/>
          <p:cNvSpPr txBox="1"/>
          <p:nvPr>
            <p:custDataLst>
              <p:tags r:id="rId7"/>
            </p:custDataLst>
          </p:nvPr>
        </p:nvSpPr>
        <p:spPr>
          <a:xfrm>
            <a:off x="251321" y="1267435"/>
            <a:ext cx="86401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PE" sz="2000" dirty="0" smtClean="0"/>
              <a:t>Dada la siguiente función definida por las ecuaciones paramétricas</a:t>
            </a:r>
            <a:endParaRPr lang="es-PE" sz="20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11 CuadroTexto"/>
              <p:cNvSpPr txBox="1"/>
              <p:nvPr>
                <p:custDataLst>
                  <p:tags r:id="rId8"/>
                </p:custDataLst>
              </p:nvPr>
            </p:nvSpPr>
            <p:spPr>
              <a:xfrm>
                <a:off x="252336" y="3113965"/>
                <a:ext cx="4025782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s-PE" dirty="0" smtClean="0"/>
                  <a:t>Paso 1: </a:t>
                </a:r>
                <a:r>
                  <a:rPr lang="es-PE" dirty="0" err="1" smtClean="0"/>
                  <a:t>Derivadando</a:t>
                </a:r>
                <a:r>
                  <a:rPr lang="es-PE" dirty="0" smtClean="0"/>
                  <a:t> a </a:t>
                </a:r>
                <a14:m>
                  <m:oMath xmlns:m="http://schemas.openxmlformats.org/officeDocument/2006/math">
                    <m:r>
                      <a:rPr lang="es-PE" b="0" i="1" smtClean="0">
                        <a:latin typeface="Cambria Math"/>
                      </a:rPr>
                      <m:t>𝑥</m:t>
                    </m:r>
                  </m:oMath>
                </a14:m>
                <a:r>
                  <a:rPr lang="es-PE" dirty="0" smtClean="0"/>
                  <a:t> con respecto a </a:t>
                </a:r>
                <a14:m>
                  <m:oMath xmlns:m="http://schemas.openxmlformats.org/officeDocument/2006/math">
                    <m:r>
                      <a:rPr lang="es-PE" b="0" i="1" smtClean="0">
                        <a:latin typeface="Cambria Math"/>
                      </a:rPr>
                      <m:t>𝑡</m:t>
                    </m:r>
                  </m:oMath>
                </a14:m>
                <a:endParaRPr lang="es-PE" dirty="0"/>
              </a:p>
            </p:txBody>
          </p:sp>
        </mc:Choice>
        <mc:Fallback xmlns="">
          <p:sp>
            <p:nvSpPr>
              <p:cNvPr id="12" name="11 CuadroTexto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2336" y="3113965"/>
                <a:ext cx="4025782" cy="369332"/>
              </a:xfrm>
              <a:prstGeom prst="rect">
                <a:avLst/>
              </a:prstGeom>
              <a:blipFill rotWithShape="1">
                <a:blip r:embed="rId22"/>
                <a:stretch>
                  <a:fillRect l="-1210" t="-8333" b="-26667"/>
                </a:stretch>
              </a:blipFill>
            </p:spPr>
            <p:txBody>
              <a:bodyPr/>
              <a:lstStyle/>
              <a:p>
                <a:r>
                  <a:rPr lang="es-P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5 CuadroTexto"/>
              <p:cNvSpPr txBox="1"/>
              <p:nvPr>
                <p:custDataLst>
                  <p:tags r:id="rId9"/>
                </p:custDataLst>
              </p:nvPr>
            </p:nvSpPr>
            <p:spPr>
              <a:xfrm>
                <a:off x="251321" y="2258870"/>
                <a:ext cx="1695785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s-PE" dirty="0" smtClean="0"/>
                  <a:t>Obtenga </a:t>
                </a:r>
                <a14:m>
                  <m:oMath xmlns:m="http://schemas.openxmlformats.org/officeDocument/2006/math">
                    <m:f>
                      <m:fPr>
                        <m:type m:val="lin"/>
                        <m:ctrlPr>
                          <a:rPr lang="es-PE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s-PE" b="0" i="1" smtClean="0">
                            <a:latin typeface="Cambria Math"/>
                          </a:rPr>
                          <m:t>𝑑𝑦</m:t>
                        </m:r>
                      </m:num>
                      <m:den>
                        <m:r>
                          <a:rPr lang="es-PE" b="0" i="1" smtClean="0">
                            <a:latin typeface="Cambria Math"/>
                          </a:rPr>
                          <m:t>𝑑𝑥</m:t>
                        </m:r>
                      </m:den>
                    </m:f>
                  </m:oMath>
                </a14:m>
                <a:endParaRPr lang="es-PE" dirty="0"/>
              </a:p>
            </p:txBody>
          </p:sp>
        </mc:Choice>
        <mc:Fallback xmlns="">
          <p:sp>
            <p:nvSpPr>
              <p:cNvPr id="6" name="5 CuadroTexto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1321" y="2258870"/>
                <a:ext cx="1695785" cy="369332"/>
              </a:xfrm>
              <a:prstGeom prst="rect">
                <a:avLst/>
              </a:prstGeom>
              <a:blipFill rotWithShape="1">
                <a:blip r:embed="rId23"/>
                <a:stretch>
                  <a:fillRect l="-2878" t="-118333" r="-21583" b="-180000"/>
                </a:stretch>
              </a:blipFill>
            </p:spPr>
            <p:txBody>
              <a:bodyPr/>
              <a:lstStyle/>
              <a:p>
                <a:r>
                  <a:rPr lang="es-PE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7 CuadroTexto"/>
          <p:cNvSpPr txBox="1"/>
          <p:nvPr>
            <p:custDataLst>
              <p:tags r:id="rId10"/>
            </p:custDataLst>
          </p:nvPr>
        </p:nvSpPr>
        <p:spPr>
          <a:xfrm>
            <a:off x="246987" y="2753925"/>
            <a:ext cx="12200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PE" b="1" dirty="0" smtClean="0">
                <a:solidFill>
                  <a:schemeClr val="accent1"/>
                </a:solidFill>
              </a:rPr>
              <a:t>Resolución</a:t>
            </a:r>
            <a:endParaRPr lang="es-PE" b="1" dirty="0">
              <a:solidFill>
                <a:schemeClr val="accent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8 CuadroTexto"/>
              <p:cNvSpPr txBox="1"/>
              <p:nvPr>
                <p:custDataLst>
                  <p:tags r:id="rId11"/>
                </p:custDataLst>
              </p:nvPr>
            </p:nvSpPr>
            <p:spPr>
              <a:xfrm>
                <a:off x="1511660" y="3530834"/>
                <a:ext cx="1431610" cy="61824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s-PE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s-PE" b="0" i="1" smtClean="0">
                              <a:latin typeface="Cambria Math"/>
                            </a:rPr>
                            <m:t>𝑑𝑥</m:t>
                          </m:r>
                        </m:num>
                        <m:den>
                          <m:r>
                            <a:rPr lang="es-PE" b="0" i="1" smtClean="0">
                              <a:latin typeface="Cambria Math"/>
                            </a:rPr>
                            <m:t>𝑑𝑡</m:t>
                          </m:r>
                        </m:den>
                      </m:f>
                      <m:r>
                        <a:rPr lang="es-PE" b="0" i="1" smtClean="0">
                          <a:latin typeface="Cambria Math"/>
                        </a:rPr>
                        <m:t>=1−2</m:t>
                      </m:r>
                      <m:r>
                        <a:rPr lang="es-PE" b="0" i="1" smtClean="0">
                          <a:latin typeface="Cambria Math"/>
                        </a:rPr>
                        <m:t>𝑡</m:t>
                      </m:r>
                    </m:oMath>
                  </m:oMathPara>
                </a14:m>
                <a:endParaRPr lang="es-PE" dirty="0"/>
              </a:p>
            </p:txBody>
          </p:sp>
        </mc:Choice>
        <mc:Fallback xmlns="">
          <p:sp>
            <p:nvSpPr>
              <p:cNvPr id="9" name="8 CuadroTexto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11660" y="3530834"/>
                <a:ext cx="1431610" cy="618246"/>
              </a:xfrm>
              <a:prstGeom prst="rect">
                <a:avLst/>
              </a:prstGeom>
              <a:blipFill rotWithShape="1">
                <a:blip r:embed="rId2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P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18 CuadroTexto"/>
              <p:cNvSpPr txBox="1"/>
              <p:nvPr>
                <p:custDataLst>
                  <p:tags r:id="rId12"/>
                </p:custDataLst>
              </p:nvPr>
            </p:nvSpPr>
            <p:spPr>
              <a:xfrm>
                <a:off x="251520" y="4284095"/>
                <a:ext cx="4025782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s-PE" dirty="0" smtClean="0"/>
                  <a:t>Paso 2: </a:t>
                </a:r>
                <a:r>
                  <a:rPr lang="es-PE" dirty="0" err="1" smtClean="0"/>
                  <a:t>Derivadando</a:t>
                </a:r>
                <a:r>
                  <a:rPr lang="es-PE" dirty="0" smtClean="0"/>
                  <a:t> a </a:t>
                </a:r>
                <a14:m>
                  <m:oMath xmlns:m="http://schemas.openxmlformats.org/officeDocument/2006/math">
                    <m:r>
                      <a:rPr lang="es-PE" b="0" i="1" smtClean="0">
                        <a:latin typeface="Cambria Math"/>
                      </a:rPr>
                      <m:t>𝑦</m:t>
                    </m:r>
                  </m:oMath>
                </a14:m>
                <a:r>
                  <a:rPr lang="es-PE" dirty="0" smtClean="0"/>
                  <a:t> con respecto a </a:t>
                </a:r>
                <a14:m>
                  <m:oMath xmlns:m="http://schemas.openxmlformats.org/officeDocument/2006/math">
                    <m:r>
                      <a:rPr lang="es-PE" b="0" i="1" smtClean="0">
                        <a:latin typeface="Cambria Math"/>
                      </a:rPr>
                      <m:t>𝑡</m:t>
                    </m:r>
                  </m:oMath>
                </a14:m>
                <a:endParaRPr lang="es-PE" dirty="0"/>
              </a:p>
            </p:txBody>
          </p:sp>
        </mc:Choice>
        <mc:Fallback xmlns="">
          <p:sp>
            <p:nvSpPr>
              <p:cNvPr id="19" name="18 CuadroTexto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1520" y="4284095"/>
                <a:ext cx="4025782" cy="369332"/>
              </a:xfrm>
              <a:prstGeom prst="rect">
                <a:avLst/>
              </a:prstGeom>
              <a:blipFill rotWithShape="1">
                <a:blip r:embed="rId25"/>
                <a:stretch>
                  <a:fillRect l="-1210" t="-8333" b="-26667"/>
                </a:stretch>
              </a:blipFill>
            </p:spPr>
            <p:txBody>
              <a:bodyPr/>
              <a:lstStyle/>
              <a:p>
                <a:r>
                  <a:rPr lang="es-P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19 CuadroTexto"/>
              <p:cNvSpPr txBox="1"/>
              <p:nvPr>
                <p:custDataLst>
                  <p:tags r:id="rId13"/>
                </p:custDataLst>
              </p:nvPr>
            </p:nvSpPr>
            <p:spPr>
              <a:xfrm>
                <a:off x="1510844" y="4700964"/>
                <a:ext cx="1546257" cy="61824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s-PE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s-PE" b="0" i="1" smtClean="0">
                              <a:latin typeface="Cambria Math"/>
                            </a:rPr>
                            <m:t>𝑑𝑦</m:t>
                          </m:r>
                        </m:num>
                        <m:den>
                          <m:r>
                            <a:rPr lang="es-PE" b="0" i="1" smtClean="0">
                              <a:latin typeface="Cambria Math"/>
                            </a:rPr>
                            <m:t>𝑑𝑡</m:t>
                          </m:r>
                        </m:den>
                      </m:f>
                      <m:r>
                        <a:rPr lang="es-PE" b="0" i="1" smtClean="0">
                          <a:latin typeface="Cambria Math"/>
                        </a:rPr>
                        <m:t>=1−3</m:t>
                      </m:r>
                      <m:sSup>
                        <m:sSupPr>
                          <m:ctrlPr>
                            <a:rPr lang="es-PE" b="0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s-PE" b="0" i="1" smtClean="0">
                              <a:latin typeface="Cambria Math"/>
                            </a:rPr>
                            <m:t>𝑡</m:t>
                          </m:r>
                        </m:e>
                        <m:sup>
                          <m:r>
                            <a:rPr lang="es-PE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s-PE" dirty="0"/>
              </a:p>
            </p:txBody>
          </p:sp>
        </mc:Choice>
        <mc:Fallback xmlns="">
          <p:sp>
            <p:nvSpPr>
              <p:cNvPr id="20" name="19 CuadroTexto"/>
              <p:cNvSpPr txBox="1">
                <a:spLocks noRot="1" noChangeAspect="1" noMove="1" noResize="1" noEditPoints="1" noAdjustHandles="1" noChangeArrowheads="1" noChangeShapeType="1" noTextEdit="1"/>
              </p:cNvSpPr>
              <p:nvPr>
                <p:custDataLst>
                  <p:tags r:id="rId26"/>
                </p:custDataLst>
              </p:nvPr>
            </p:nvSpPr>
            <p:spPr>
              <a:xfrm>
                <a:off x="1510844" y="4700964"/>
                <a:ext cx="1546257" cy="618246"/>
              </a:xfrm>
              <a:prstGeom prst="rect">
                <a:avLst/>
              </a:prstGeom>
              <a:blipFill rotWithShape="1">
                <a:blip r:embed="rId2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PE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1" name="20 CuadroTexto"/>
          <p:cNvSpPr txBox="1"/>
          <p:nvPr>
            <p:custDataLst>
              <p:tags r:id="rId14"/>
            </p:custDataLst>
          </p:nvPr>
        </p:nvSpPr>
        <p:spPr>
          <a:xfrm>
            <a:off x="5014111" y="3113965"/>
            <a:ext cx="26340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PE" dirty="0" smtClean="0"/>
              <a:t>Paso 3: Reemplazando en</a:t>
            </a:r>
            <a:endParaRPr lang="es-PE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2" name="21 CuadroTexto"/>
              <p:cNvSpPr txBox="1"/>
              <p:nvPr>
                <p:custDataLst>
                  <p:tags r:id="rId15"/>
                </p:custDataLst>
              </p:nvPr>
            </p:nvSpPr>
            <p:spPr>
              <a:xfrm>
                <a:off x="6311567" y="3519010"/>
                <a:ext cx="1095748" cy="106894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s-PE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s-PE" b="0" i="1" smtClean="0">
                              <a:latin typeface="Cambria Math"/>
                            </a:rPr>
                            <m:t>𝑑𝑦</m:t>
                          </m:r>
                        </m:num>
                        <m:den>
                          <m:r>
                            <a:rPr lang="es-PE" b="0" i="1" smtClean="0">
                              <a:latin typeface="Cambria Math"/>
                            </a:rPr>
                            <m:t>𝑑𝑥</m:t>
                          </m:r>
                        </m:den>
                      </m:f>
                      <m:r>
                        <a:rPr lang="es-PE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s-PE" b="0" i="1" smtClean="0">
                              <a:latin typeface="Cambria Math"/>
                            </a:rPr>
                          </m:ctrlPr>
                        </m:fPr>
                        <m:num>
                          <m:f>
                            <m:fPr>
                              <m:ctrlPr>
                                <a:rPr lang="es-PE" b="0" i="1" smtClean="0"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es-PE" b="0" i="1" smtClean="0">
                                  <a:latin typeface="Cambria Math"/>
                                </a:rPr>
                                <m:t>𝑑𝑦</m:t>
                              </m:r>
                            </m:num>
                            <m:den>
                              <m:r>
                                <a:rPr lang="es-PE" b="0" i="1" smtClean="0">
                                  <a:latin typeface="Cambria Math"/>
                                </a:rPr>
                                <m:t>𝑑𝑡</m:t>
                              </m:r>
                            </m:den>
                          </m:f>
                        </m:num>
                        <m:den>
                          <m:f>
                            <m:fPr>
                              <m:ctrlPr>
                                <a:rPr lang="es-PE" b="0" i="1" smtClean="0"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es-PE" b="0" i="1" smtClean="0">
                                  <a:latin typeface="Cambria Math"/>
                                </a:rPr>
                                <m:t>𝑑𝑥</m:t>
                              </m:r>
                            </m:num>
                            <m:den>
                              <m:r>
                                <a:rPr lang="es-PE" b="0" i="1" smtClean="0">
                                  <a:latin typeface="Cambria Math"/>
                                </a:rPr>
                                <m:t>𝑑𝑡</m:t>
                              </m:r>
                            </m:den>
                          </m:f>
                        </m:den>
                      </m:f>
                    </m:oMath>
                  </m:oMathPara>
                </a14:m>
                <a:endParaRPr lang="es-PE" dirty="0"/>
              </a:p>
            </p:txBody>
          </p:sp>
        </mc:Choice>
        <mc:Fallback xmlns="">
          <p:sp>
            <p:nvSpPr>
              <p:cNvPr id="22" name="21 CuadroTexto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11567" y="3519010"/>
                <a:ext cx="1095748" cy="1068947"/>
              </a:xfrm>
              <a:prstGeom prst="rect">
                <a:avLst/>
              </a:prstGeom>
              <a:blipFill rotWithShape="1">
                <a:blip r:embed="rId2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P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22 CuadroTexto"/>
              <p:cNvSpPr txBox="1"/>
              <p:nvPr>
                <p:custDataLst>
                  <p:tags r:id="rId16"/>
                </p:custDataLst>
              </p:nvPr>
            </p:nvSpPr>
            <p:spPr>
              <a:xfrm>
                <a:off x="6309266" y="4626079"/>
                <a:ext cx="1549655" cy="64812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s-PE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s-PE" b="0" i="1" smtClean="0">
                              <a:latin typeface="Cambria Math"/>
                            </a:rPr>
                            <m:t>𝑑𝑦</m:t>
                          </m:r>
                        </m:num>
                        <m:den>
                          <m:r>
                            <a:rPr lang="es-PE" b="0" i="1" smtClean="0">
                              <a:latin typeface="Cambria Math"/>
                            </a:rPr>
                            <m:t>𝑑𝑥</m:t>
                          </m:r>
                        </m:den>
                      </m:f>
                      <m:r>
                        <a:rPr lang="es-PE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s-PE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s-PE" b="0" i="1" smtClean="0">
                              <a:latin typeface="Cambria Math"/>
                            </a:rPr>
                            <m:t>1−3</m:t>
                          </m:r>
                          <m:sSup>
                            <m:sSupPr>
                              <m:ctrlPr>
                                <a:rPr lang="es-PE" b="0" i="1" smtClean="0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s-PE" b="0" i="1" smtClean="0">
                                  <a:latin typeface="Cambria Math"/>
                                </a:rPr>
                                <m:t>𝑡</m:t>
                              </m:r>
                            </m:e>
                            <m:sup>
                              <m:r>
                                <a:rPr lang="es-PE" b="0" i="1" smtClean="0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r>
                            <a:rPr lang="es-PE" b="0" i="1" smtClean="0">
                              <a:latin typeface="Cambria Math"/>
                            </a:rPr>
                            <m:t>1−2</m:t>
                          </m:r>
                          <m:r>
                            <a:rPr lang="es-PE" b="0" i="1" smtClean="0">
                              <a:latin typeface="Cambria Math"/>
                            </a:rPr>
                            <m:t>𝑡</m:t>
                          </m:r>
                        </m:den>
                      </m:f>
                    </m:oMath>
                  </m:oMathPara>
                </a14:m>
                <a:endParaRPr lang="es-PE" dirty="0"/>
              </a:p>
            </p:txBody>
          </p:sp>
        </mc:Choice>
        <mc:Fallback xmlns="">
          <p:sp>
            <p:nvSpPr>
              <p:cNvPr id="23" name="22 CuadroTexto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09266" y="4626079"/>
                <a:ext cx="1549655" cy="648126"/>
              </a:xfrm>
              <a:prstGeom prst="rect">
                <a:avLst/>
              </a:prstGeom>
              <a:blipFill rotWithShape="1">
                <a:blip r:embed="rId2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P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23 CuadroTexto"/>
              <p:cNvSpPr txBox="1"/>
              <p:nvPr>
                <p:custDataLst>
                  <p:tags r:id="rId17"/>
                </p:custDataLst>
              </p:nvPr>
            </p:nvSpPr>
            <p:spPr>
              <a:xfrm>
                <a:off x="5940672" y="4825421"/>
                <a:ext cx="431528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PE" b="0" i="1" smtClean="0">
                          <a:latin typeface="Cambria Math"/>
                        </a:rPr>
                        <m:t>→</m:t>
                      </m:r>
                    </m:oMath>
                  </m:oMathPara>
                </a14:m>
                <a:endParaRPr lang="es-PE" dirty="0"/>
              </a:p>
            </p:txBody>
          </p:sp>
        </mc:Choice>
        <mc:Fallback xmlns="">
          <p:sp>
            <p:nvSpPr>
              <p:cNvPr id="24" name="23 CuadroTexto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40672" y="4825421"/>
                <a:ext cx="431528" cy="369332"/>
              </a:xfrm>
              <a:prstGeom prst="rect">
                <a:avLst/>
              </a:prstGeom>
              <a:blipFill rotWithShape="1">
                <a:blip r:embed="rId3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PE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3" name="12 Conector recto"/>
          <p:cNvCxnSpPr/>
          <p:nvPr/>
        </p:nvCxnSpPr>
        <p:spPr>
          <a:xfrm>
            <a:off x="4571393" y="2443536"/>
            <a:ext cx="0" cy="441446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custDataLst>
      <p:tags r:id="rId1"/>
    </p:custDataLst>
    <p:extLst>
      <p:ext uri="{BB962C8B-B14F-4D97-AF65-F5344CB8AC3E}">
        <p14:creationId xmlns:p14="http://schemas.microsoft.com/office/powerpoint/2010/main" val="31600590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8" grpId="0"/>
      <p:bldP spid="9" grpId="0"/>
      <p:bldP spid="19" grpId="0"/>
      <p:bldP spid="20" grpId="0"/>
      <p:bldP spid="21" grpId="0"/>
      <p:bldP spid="22" grpId="0"/>
      <p:bldP spid="23" grpId="0"/>
      <p:bldP spid="2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3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es-PE" dirty="0" smtClean="0"/>
              <a:t>Derivada de ecuaciones paramétricas</a:t>
            </a:r>
            <a:endParaRPr lang="es-PE" dirty="0"/>
          </a:p>
        </p:txBody>
      </p:sp>
      <p:sp>
        <p:nvSpPr>
          <p:cNvPr id="2" name="1 CuadroTexto"/>
          <p:cNvSpPr txBox="1"/>
          <p:nvPr>
            <p:custDataLst>
              <p:tags r:id="rId3"/>
            </p:custDataLst>
          </p:nvPr>
        </p:nvSpPr>
        <p:spPr>
          <a:xfrm>
            <a:off x="252336" y="908720"/>
            <a:ext cx="80927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PE" sz="2000" dirty="0" smtClean="0"/>
              <a:t>Si</a:t>
            </a:r>
            <a:endParaRPr lang="es-PE" sz="20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4 CuadroTexto"/>
              <p:cNvSpPr txBox="1"/>
              <p:nvPr>
                <p:custDataLst>
                  <p:tags r:id="rId4"/>
                </p:custDataLst>
              </p:nvPr>
            </p:nvSpPr>
            <p:spPr>
              <a:xfrm>
                <a:off x="2836184" y="863715"/>
                <a:ext cx="1305486" cy="68679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{"/>
                          <m:endChr m:val=""/>
                          <m:ctrlPr>
                            <a:rPr lang="es-PE" sz="2000" i="1" smtClean="0">
                              <a:latin typeface="Cambria Math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es-PE" sz="2000" i="1" smtClean="0">
                                  <a:latin typeface="Cambria Math"/>
                                </a:rPr>
                              </m:ctrlPr>
                            </m:eqArrPr>
                            <m:e>
                              <m:r>
                                <a:rPr lang="es-PE" sz="2000" b="0" i="1" smtClean="0">
                                  <a:latin typeface="Cambria Math"/>
                                </a:rPr>
                                <m:t>𝑥</m:t>
                              </m:r>
                              <m:r>
                                <a:rPr lang="es-PE" sz="2000" b="0" i="1" smtClean="0">
                                  <a:latin typeface="Cambria Math"/>
                                </a:rPr>
                                <m:t>=</m:t>
                              </m:r>
                              <m:r>
                                <a:rPr lang="es-PE" sz="2000" b="0" i="1" smtClean="0">
                                  <a:latin typeface="Cambria Math"/>
                                </a:rPr>
                                <m:t>𝑓</m:t>
                              </m:r>
                              <m:r>
                                <a:rPr lang="es-PE" sz="2000" b="0" i="1" smtClean="0">
                                  <a:latin typeface="Cambria Math"/>
                                </a:rPr>
                                <m:t>(</m:t>
                              </m:r>
                              <m:r>
                                <a:rPr lang="es-PE" sz="2000" b="0" i="1" smtClean="0">
                                  <a:latin typeface="Cambria Math"/>
                                </a:rPr>
                                <m:t>𝑡</m:t>
                              </m:r>
                              <m:r>
                                <a:rPr lang="es-PE" sz="2000" b="0" i="1" smtClean="0">
                                  <a:latin typeface="Cambria Math"/>
                                </a:rPr>
                                <m:t>)</m:t>
                              </m:r>
                            </m:e>
                            <m:e>
                              <m:r>
                                <a:rPr lang="es-PE" sz="2000" b="0" i="1" smtClean="0">
                                  <a:latin typeface="Cambria Math"/>
                                </a:rPr>
                                <m:t>𝑦</m:t>
                              </m:r>
                              <m:r>
                                <a:rPr lang="es-PE" sz="2000" b="0" i="1" smtClean="0">
                                  <a:latin typeface="Cambria Math"/>
                                </a:rPr>
                                <m:t>=</m:t>
                              </m:r>
                              <m:r>
                                <a:rPr lang="es-PE" sz="2000" b="0" i="1" smtClean="0">
                                  <a:latin typeface="Cambria Math"/>
                                </a:rPr>
                                <m:t>𝑔</m:t>
                              </m:r>
                              <m:r>
                                <a:rPr lang="es-PE" sz="2000" b="0" i="1" smtClean="0">
                                  <a:latin typeface="Cambria Math"/>
                                </a:rPr>
                                <m:t>(</m:t>
                              </m:r>
                              <m:r>
                                <a:rPr lang="es-PE" sz="2000" b="0" i="1" smtClean="0">
                                  <a:latin typeface="Cambria Math"/>
                                </a:rPr>
                                <m:t>𝑡</m:t>
                              </m:r>
                              <m:r>
                                <a:rPr lang="es-PE" sz="2000" b="0" i="1" smtClean="0">
                                  <a:latin typeface="Cambria Math"/>
                                </a:rPr>
                                <m:t>)</m:t>
                              </m:r>
                            </m:e>
                          </m:eqArr>
                        </m:e>
                      </m:d>
                    </m:oMath>
                  </m:oMathPara>
                </a14:m>
                <a:endParaRPr lang="es-PE" sz="2000" dirty="0"/>
              </a:p>
            </p:txBody>
          </p:sp>
        </mc:Choice>
        <mc:Fallback xmlns="">
          <p:sp>
            <p:nvSpPr>
              <p:cNvPr id="5" name="4 CuadroTexto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36184" y="863715"/>
                <a:ext cx="1305486" cy="686791"/>
              </a:xfrm>
              <a:prstGeom prst="rect">
                <a:avLst/>
              </a:prstGeom>
              <a:blipFill rotWithShape="1">
                <a:blip r:embed="rId1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P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6 CuadroTexto"/>
              <p:cNvSpPr txBox="1"/>
              <p:nvPr>
                <p:custDataLst>
                  <p:tags r:id="rId5"/>
                </p:custDataLst>
              </p:nvPr>
            </p:nvSpPr>
            <p:spPr>
              <a:xfrm>
                <a:off x="5112060" y="992757"/>
                <a:ext cx="1234505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PE" sz="2000" b="0" i="1" smtClean="0">
                          <a:latin typeface="Cambria Math"/>
                        </a:rPr>
                        <m:t>𝑡</m:t>
                      </m:r>
                      <m:r>
                        <a:rPr lang="es-PE" sz="2000" b="0" i="1" smtClean="0">
                          <a:latin typeface="Cambria Math"/>
                          <a:ea typeface="Cambria Math"/>
                        </a:rPr>
                        <m:t>∈[</m:t>
                      </m:r>
                      <m:r>
                        <a:rPr lang="es-PE" sz="2000" b="0" i="1" smtClean="0">
                          <a:latin typeface="Cambria Math"/>
                          <a:ea typeface="Cambria Math"/>
                        </a:rPr>
                        <m:t>𝑎</m:t>
                      </m:r>
                      <m:r>
                        <a:rPr lang="es-PE" sz="2000" b="0" i="1" smtClean="0">
                          <a:latin typeface="Cambria Math"/>
                          <a:ea typeface="Cambria Math"/>
                        </a:rPr>
                        <m:t>;</m:t>
                      </m:r>
                      <m:r>
                        <a:rPr lang="es-PE" sz="2000" b="0" i="1" smtClean="0">
                          <a:latin typeface="Cambria Math"/>
                          <a:ea typeface="Cambria Math"/>
                        </a:rPr>
                        <m:t>𝑏</m:t>
                      </m:r>
                      <m:r>
                        <a:rPr lang="es-PE" sz="2000" b="0" i="1" smtClean="0">
                          <a:latin typeface="Cambria Math"/>
                          <a:ea typeface="Cambria Math"/>
                        </a:rPr>
                        <m:t>]</m:t>
                      </m:r>
                    </m:oMath>
                  </m:oMathPara>
                </a14:m>
                <a:endParaRPr lang="es-PE" sz="2000" dirty="0"/>
              </a:p>
            </p:txBody>
          </p:sp>
        </mc:Choice>
        <mc:Fallback xmlns="">
          <p:sp>
            <p:nvSpPr>
              <p:cNvPr id="7" name="6 CuadroTexto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12060" y="992757"/>
                <a:ext cx="1234505" cy="400110"/>
              </a:xfrm>
              <a:prstGeom prst="rect">
                <a:avLst/>
              </a:prstGeom>
              <a:blipFill rotWithShape="1">
                <a:blip r:embed="rId20"/>
                <a:stretch>
                  <a:fillRect b="-15385"/>
                </a:stretch>
              </a:blipFill>
            </p:spPr>
            <p:txBody>
              <a:bodyPr/>
              <a:lstStyle/>
              <a:p>
                <a:r>
                  <a:rPr lang="es-PE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9 CuadroTexto"/>
          <p:cNvSpPr txBox="1"/>
          <p:nvPr>
            <p:custDataLst>
              <p:tags r:id="rId6"/>
            </p:custDataLst>
          </p:nvPr>
        </p:nvSpPr>
        <p:spPr>
          <a:xfrm>
            <a:off x="4301970" y="1022828"/>
            <a:ext cx="5241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PE" dirty="0" smtClean="0"/>
              <a:t>con</a:t>
            </a:r>
            <a:endParaRPr lang="es-PE" dirty="0"/>
          </a:p>
        </p:txBody>
      </p:sp>
      <p:sp>
        <p:nvSpPr>
          <p:cNvPr id="11" name="10 CuadroTexto"/>
          <p:cNvSpPr txBox="1"/>
          <p:nvPr>
            <p:custDataLst>
              <p:tags r:id="rId7"/>
            </p:custDataLst>
          </p:nvPr>
        </p:nvSpPr>
        <p:spPr>
          <a:xfrm>
            <a:off x="252337" y="1673805"/>
            <a:ext cx="175437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PE" sz="2000" dirty="0" smtClean="0"/>
              <a:t>Tenemos</a:t>
            </a:r>
            <a:endParaRPr lang="es-PE" sz="20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16 CuadroTexto"/>
              <p:cNvSpPr txBox="1"/>
              <p:nvPr>
                <p:custDataLst>
                  <p:tags r:id="rId8"/>
                </p:custDataLst>
              </p:nvPr>
            </p:nvSpPr>
            <p:spPr>
              <a:xfrm>
                <a:off x="1758160" y="1898830"/>
                <a:ext cx="1193660" cy="1174873"/>
              </a:xfrm>
              <a:prstGeom prst="rect">
                <a:avLst/>
              </a:prstGeom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s-PE" sz="2000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s-PE" sz="2000" b="0" i="1" smtClean="0">
                              <a:latin typeface="Cambria Math"/>
                            </a:rPr>
                            <m:t>𝑑𝑦</m:t>
                          </m:r>
                        </m:num>
                        <m:den>
                          <m:r>
                            <a:rPr lang="es-PE" sz="2000" b="0" i="1" smtClean="0">
                              <a:latin typeface="Cambria Math"/>
                            </a:rPr>
                            <m:t>𝑑𝑥</m:t>
                          </m:r>
                        </m:den>
                      </m:f>
                      <m:r>
                        <a:rPr lang="es-PE" sz="20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s-PE" sz="2000" b="0" i="1" smtClean="0">
                              <a:latin typeface="Cambria Math"/>
                            </a:rPr>
                          </m:ctrlPr>
                        </m:fPr>
                        <m:num>
                          <m:f>
                            <m:fPr>
                              <m:ctrlPr>
                                <a:rPr lang="es-PE" sz="2000" b="0" i="1" smtClean="0"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es-PE" sz="2000" b="0" i="1" smtClean="0">
                                  <a:latin typeface="Cambria Math"/>
                                </a:rPr>
                                <m:t>𝑑𝑦</m:t>
                              </m:r>
                            </m:num>
                            <m:den>
                              <m:r>
                                <a:rPr lang="es-PE" sz="2000" b="0" i="1" smtClean="0">
                                  <a:latin typeface="Cambria Math"/>
                                </a:rPr>
                                <m:t>𝑑𝑡</m:t>
                              </m:r>
                            </m:den>
                          </m:f>
                        </m:num>
                        <m:den>
                          <m:f>
                            <m:fPr>
                              <m:ctrlPr>
                                <a:rPr lang="es-PE" sz="2000" b="0" i="1" smtClean="0"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es-PE" sz="2000" b="0" i="1" smtClean="0">
                                  <a:latin typeface="Cambria Math"/>
                                </a:rPr>
                                <m:t>𝑑𝑥</m:t>
                              </m:r>
                            </m:num>
                            <m:den>
                              <m:r>
                                <a:rPr lang="es-PE" sz="2000" b="0" i="1" smtClean="0">
                                  <a:latin typeface="Cambria Math"/>
                                </a:rPr>
                                <m:t>𝑑𝑡</m:t>
                              </m:r>
                            </m:den>
                          </m:f>
                        </m:den>
                      </m:f>
                    </m:oMath>
                  </m:oMathPara>
                </a14:m>
                <a:endParaRPr lang="es-PE" sz="2000" dirty="0"/>
              </a:p>
            </p:txBody>
          </p:sp>
        </mc:Choice>
        <mc:Fallback xmlns="">
          <p:sp>
            <p:nvSpPr>
              <p:cNvPr id="17" name="16 CuadroTexto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58160" y="1898830"/>
                <a:ext cx="1193660" cy="1174873"/>
              </a:xfrm>
              <a:prstGeom prst="rect">
                <a:avLst/>
              </a:prstGeom>
              <a:blipFill rotWithShape="1">
                <a:blip r:embed="rId2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P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5 CuadroTexto"/>
              <p:cNvSpPr txBox="1"/>
              <p:nvPr>
                <p:custDataLst>
                  <p:tags r:id="rId9"/>
                </p:custDataLst>
              </p:nvPr>
            </p:nvSpPr>
            <p:spPr>
              <a:xfrm>
                <a:off x="252337" y="3248980"/>
                <a:ext cx="4049633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s-PE" dirty="0" smtClean="0"/>
                  <a:t>La segunda derivada de </a:t>
                </a:r>
                <a14:m>
                  <m:oMath xmlns:m="http://schemas.openxmlformats.org/officeDocument/2006/math">
                    <m:r>
                      <a:rPr lang="es-PE" b="0" i="1" smtClean="0">
                        <a:latin typeface="Cambria Math"/>
                      </a:rPr>
                      <m:t>𝑦</m:t>
                    </m:r>
                  </m:oMath>
                </a14:m>
                <a:r>
                  <a:rPr lang="es-PE" dirty="0" smtClean="0"/>
                  <a:t> con respecto a </a:t>
                </a:r>
                <a14:m>
                  <m:oMath xmlns:m="http://schemas.openxmlformats.org/officeDocument/2006/math">
                    <m:r>
                      <a:rPr lang="es-PE" b="0" i="1" smtClean="0">
                        <a:latin typeface="Cambria Math"/>
                      </a:rPr>
                      <m:t>𝑥</m:t>
                    </m:r>
                  </m:oMath>
                </a14:m>
                <a:r>
                  <a:rPr lang="es-PE" dirty="0" smtClean="0"/>
                  <a:t> es</a:t>
                </a:r>
                <a:endParaRPr lang="es-PE" dirty="0"/>
              </a:p>
            </p:txBody>
          </p:sp>
        </mc:Choice>
        <mc:Fallback xmlns="">
          <p:sp>
            <p:nvSpPr>
              <p:cNvPr id="6" name="5 CuadroTexto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2337" y="3248980"/>
                <a:ext cx="4049633" cy="646331"/>
              </a:xfrm>
              <a:prstGeom prst="rect">
                <a:avLst/>
              </a:prstGeom>
              <a:blipFill rotWithShape="1">
                <a:blip r:embed="rId22"/>
                <a:stretch>
                  <a:fillRect l="-1203" t="-4717" r="-451" b="-14151"/>
                </a:stretch>
              </a:blipFill>
            </p:spPr>
            <p:txBody>
              <a:bodyPr/>
              <a:lstStyle/>
              <a:p>
                <a:r>
                  <a:rPr lang="es-P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18 CuadroTexto"/>
              <p:cNvSpPr txBox="1"/>
              <p:nvPr>
                <p:custDataLst>
                  <p:tags r:id="rId10"/>
                </p:custDataLst>
              </p:nvPr>
            </p:nvSpPr>
            <p:spPr>
              <a:xfrm>
                <a:off x="1606250" y="3681399"/>
                <a:ext cx="1795620" cy="1187761"/>
              </a:xfrm>
              <a:prstGeom prst="rect">
                <a:avLst/>
              </a:prstGeom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s-PE" sz="2000" b="0" i="1" smtClean="0">
                              <a:latin typeface="Cambria Math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s-PE" sz="2000" b="0" i="1" smtClean="0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s-PE" sz="2000" b="0" i="1" smtClean="0">
                                  <a:latin typeface="Cambria Math"/>
                                </a:rPr>
                                <m:t>𝑑</m:t>
                              </m:r>
                            </m:e>
                            <m:sup>
                              <m:r>
                                <a:rPr lang="es-PE" sz="2000" b="0" i="1" smtClean="0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  <m:r>
                            <a:rPr lang="es-PE" sz="2000" b="0" i="1" smtClean="0">
                              <a:latin typeface="Cambria Math"/>
                            </a:rPr>
                            <m:t>𝑦</m:t>
                          </m:r>
                        </m:num>
                        <m:den>
                          <m:r>
                            <a:rPr lang="es-PE" sz="2000" b="0" i="1" smtClean="0">
                              <a:latin typeface="Cambria Math"/>
                            </a:rPr>
                            <m:t>𝑑</m:t>
                          </m:r>
                          <m:sSup>
                            <m:sSupPr>
                              <m:ctrlPr>
                                <a:rPr lang="es-PE" sz="2000" b="0" i="1" smtClean="0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s-PE" sz="2000" b="0" i="1" smtClean="0">
                                  <a:latin typeface="Cambria Math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s-PE" sz="2000" b="0" i="1" smtClean="0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  <m:r>
                        <a:rPr lang="es-PE" sz="20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s-PE" sz="2000" b="0" i="1" smtClean="0">
                              <a:latin typeface="Cambria Math"/>
                            </a:rPr>
                          </m:ctrlPr>
                        </m:fPr>
                        <m:num>
                          <m:f>
                            <m:fPr>
                              <m:ctrlPr>
                                <a:rPr lang="es-PE" sz="2000" b="0" i="1" smtClean="0"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es-PE" sz="2000" b="0" i="1" smtClean="0">
                                  <a:latin typeface="Cambria Math"/>
                                </a:rPr>
                                <m:t>𝑑</m:t>
                              </m:r>
                            </m:num>
                            <m:den>
                              <m:r>
                                <a:rPr lang="es-PE" sz="2000" b="0" i="1" smtClean="0">
                                  <a:latin typeface="Cambria Math"/>
                                </a:rPr>
                                <m:t>𝑑𝑡</m:t>
                              </m:r>
                            </m:den>
                          </m:f>
                          <m:d>
                            <m:dPr>
                              <m:begChr m:val="["/>
                              <m:endChr m:val="]"/>
                              <m:ctrlPr>
                                <a:rPr lang="es-PE" sz="2000" b="0" i="1" smtClean="0">
                                  <a:latin typeface="Cambria Math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s-PE" sz="2000" b="0" i="1" smtClean="0"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es-PE" sz="2000" b="0" i="1" smtClean="0">
                                      <a:latin typeface="Cambria Math"/>
                                    </a:rPr>
                                    <m:t>𝑑𝑦</m:t>
                                  </m:r>
                                </m:num>
                                <m:den>
                                  <m:r>
                                    <a:rPr lang="es-PE" sz="2000" b="0" i="1" smtClean="0">
                                      <a:latin typeface="Cambria Math"/>
                                    </a:rPr>
                                    <m:t>𝑑𝑥</m:t>
                                  </m:r>
                                </m:den>
                              </m:f>
                            </m:e>
                          </m:d>
                        </m:num>
                        <m:den>
                          <m:f>
                            <m:fPr>
                              <m:ctrlPr>
                                <a:rPr lang="es-PE" sz="2000" b="0" i="1" smtClean="0"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es-PE" sz="2000" b="0" i="1" smtClean="0">
                                  <a:latin typeface="Cambria Math"/>
                                </a:rPr>
                                <m:t>𝑑𝑥</m:t>
                              </m:r>
                            </m:num>
                            <m:den>
                              <m:r>
                                <a:rPr lang="es-PE" sz="2000" b="0" i="1" smtClean="0">
                                  <a:latin typeface="Cambria Math"/>
                                </a:rPr>
                                <m:t>𝑑𝑡</m:t>
                              </m:r>
                            </m:den>
                          </m:f>
                        </m:den>
                      </m:f>
                    </m:oMath>
                  </m:oMathPara>
                </a14:m>
                <a:endParaRPr lang="es-PE" sz="2000" dirty="0"/>
              </a:p>
            </p:txBody>
          </p:sp>
        </mc:Choice>
        <mc:Fallback xmlns="">
          <p:sp>
            <p:nvSpPr>
              <p:cNvPr id="19" name="18 CuadroTexto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06250" y="3681399"/>
                <a:ext cx="1795620" cy="1187761"/>
              </a:xfrm>
              <a:prstGeom prst="rect">
                <a:avLst/>
              </a:prstGeom>
              <a:blipFill rotWithShape="1">
                <a:blip r:embed="rId2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P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19 CuadroTexto"/>
              <p:cNvSpPr txBox="1"/>
              <p:nvPr>
                <p:custDataLst>
                  <p:tags r:id="rId11"/>
                </p:custDataLst>
              </p:nvPr>
            </p:nvSpPr>
            <p:spPr>
              <a:xfrm>
                <a:off x="251520" y="5093088"/>
                <a:ext cx="3890150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s-PE" dirty="0" smtClean="0"/>
                  <a:t>La tercera derivada de </a:t>
                </a:r>
                <a14:m>
                  <m:oMath xmlns:m="http://schemas.openxmlformats.org/officeDocument/2006/math">
                    <m:r>
                      <a:rPr lang="es-PE" b="0" i="1" smtClean="0">
                        <a:latin typeface="Cambria Math"/>
                      </a:rPr>
                      <m:t>𝑦</m:t>
                    </m:r>
                  </m:oMath>
                </a14:m>
                <a:r>
                  <a:rPr lang="es-PE" dirty="0" smtClean="0"/>
                  <a:t> con respecto a </a:t>
                </a:r>
                <a14:m>
                  <m:oMath xmlns:m="http://schemas.openxmlformats.org/officeDocument/2006/math">
                    <m:r>
                      <a:rPr lang="es-PE" b="0" i="1" smtClean="0">
                        <a:latin typeface="Cambria Math"/>
                      </a:rPr>
                      <m:t>𝑥</m:t>
                    </m:r>
                  </m:oMath>
                </a14:m>
                <a:r>
                  <a:rPr lang="es-PE" dirty="0" smtClean="0"/>
                  <a:t> es</a:t>
                </a:r>
                <a:endParaRPr lang="es-PE" dirty="0"/>
              </a:p>
            </p:txBody>
          </p:sp>
        </mc:Choice>
        <mc:Fallback xmlns="">
          <p:sp>
            <p:nvSpPr>
              <p:cNvPr id="20" name="19 CuadroTexto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1520" y="5093088"/>
                <a:ext cx="3890150" cy="646331"/>
              </a:xfrm>
              <a:prstGeom prst="rect">
                <a:avLst/>
              </a:prstGeom>
              <a:blipFill rotWithShape="1">
                <a:blip r:embed="rId24"/>
                <a:stretch>
                  <a:fillRect l="-1254" t="-4673" r="-1567" b="-13084"/>
                </a:stretch>
              </a:blipFill>
            </p:spPr>
            <p:txBody>
              <a:bodyPr/>
              <a:lstStyle/>
              <a:p>
                <a:r>
                  <a:rPr lang="es-P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20 CuadroTexto"/>
              <p:cNvSpPr txBox="1"/>
              <p:nvPr>
                <p:custDataLst>
                  <p:tags r:id="rId12"/>
                </p:custDataLst>
              </p:nvPr>
            </p:nvSpPr>
            <p:spPr>
              <a:xfrm>
                <a:off x="1601670" y="5493390"/>
                <a:ext cx="1923411" cy="1220975"/>
              </a:xfrm>
              <a:prstGeom prst="rect">
                <a:avLst/>
              </a:prstGeom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s-PE" sz="2000" b="0" i="1" smtClean="0">
                              <a:latin typeface="Cambria Math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s-PE" sz="2000" b="0" i="1" smtClean="0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s-PE" sz="2000" b="0" i="1" smtClean="0">
                                  <a:latin typeface="Cambria Math"/>
                                </a:rPr>
                                <m:t>𝑑</m:t>
                              </m:r>
                            </m:e>
                            <m:sup>
                              <m:r>
                                <a:rPr lang="es-PE" sz="2000" b="0" i="1" smtClean="0">
                                  <a:latin typeface="Cambria Math"/>
                                </a:rPr>
                                <m:t>3</m:t>
                              </m:r>
                            </m:sup>
                          </m:sSup>
                          <m:r>
                            <a:rPr lang="es-PE" sz="2000" b="0" i="1" smtClean="0">
                              <a:latin typeface="Cambria Math"/>
                            </a:rPr>
                            <m:t>𝑦</m:t>
                          </m:r>
                        </m:num>
                        <m:den>
                          <m:r>
                            <a:rPr lang="es-PE" sz="2000" b="0" i="1" smtClean="0">
                              <a:latin typeface="Cambria Math"/>
                            </a:rPr>
                            <m:t>𝑑</m:t>
                          </m:r>
                          <m:sSup>
                            <m:sSupPr>
                              <m:ctrlPr>
                                <a:rPr lang="es-PE" sz="2000" b="0" i="1" smtClean="0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s-PE" sz="2000" b="0" i="1" smtClean="0">
                                  <a:latin typeface="Cambria Math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s-PE" sz="2000" b="0" i="1" smtClean="0">
                                  <a:latin typeface="Cambria Math"/>
                                </a:rPr>
                                <m:t>3</m:t>
                              </m:r>
                            </m:sup>
                          </m:sSup>
                        </m:den>
                      </m:f>
                      <m:r>
                        <a:rPr lang="es-PE" sz="20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s-PE" sz="2000" b="0" i="1" smtClean="0">
                              <a:latin typeface="Cambria Math"/>
                            </a:rPr>
                          </m:ctrlPr>
                        </m:fPr>
                        <m:num>
                          <m:f>
                            <m:fPr>
                              <m:ctrlPr>
                                <a:rPr lang="es-PE" sz="2000" b="0" i="1" smtClean="0"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es-PE" sz="2000" b="0" i="1" smtClean="0">
                                  <a:latin typeface="Cambria Math"/>
                                </a:rPr>
                                <m:t>𝑑</m:t>
                              </m:r>
                            </m:num>
                            <m:den>
                              <m:r>
                                <a:rPr lang="es-PE" sz="2000" b="0" i="1" smtClean="0">
                                  <a:latin typeface="Cambria Math"/>
                                </a:rPr>
                                <m:t>𝑑𝑡</m:t>
                              </m:r>
                            </m:den>
                          </m:f>
                          <m:d>
                            <m:dPr>
                              <m:begChr m:val="["/>
                              <m:endChr m:val="]"/>
                              <m:ctrlPr>
                                <a:rPr lang="es-PE" sz="2000" b="0" i="1" smtClean="0">
                                  <a:latin typeface="Cambria Math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s-PE" sz="2000" b="0" i="1" smtClean="0"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sSup>
                                    <m:sSupPr>
                                      <m:ctrlPr>
                                        <a:rPr lang="es-PE" sz="2000" b="0" i="1" smtClean="0">
                                          <a:latin typeface="Cambria Math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s-PE" sz="2000" b="0" i="1" smtClean="0">
                                          <a:latin typeface="Cambria Math"/>
                                        </a:rPr>
                                        <m:t>𝑑</m:t>
                                      </m:r>
                                    </m:e>
                                    <m:sup>
                                      <m:r>
                                        <a:rPr lang="es-PE" sz="2000" b="0" i="1" smtClean="0">
                                          <a:latin typeface="Cambria Math"/>
                                        </a:rPr>
                                        <m:t>2</m:t>
                                      </m:r>
                                    </m:sup>
                                  </m:sSup>
                                  <m:r>
                                    <a:rPr lang="es-PE" sz="2000" b="0" i="1" smtClean="0">
                                      <a:latin typeface="Cambria Math"/>
                                    </a:rPr>
                                    <m:t>𝑦</m:t>
                                  </m:r>
                                </m:num>
                                <m:den>
                                  <m:sSup>
                                    <m:sSupPr>
                                      <m:ctrlPr>
                                        <a:rPr lang="es-PE" sz="2000" b="0" i="1" smtClean="0">
                                          <a:latin typeface="Cambria Math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s-PE" sz="2000" b="0" i="1" smtClean="0">
                                          <a:latin typeface="Cambria Math"/>
                                        </a:rPr>
                                        <m:t>𝑑</m:t>
                                      </m:r>
                                    </m:e>
                                    <m:sup>
                                      <m:r>
                                        <a:rPr lang="es-PE" sz="2000" b="0" i="1" smtClean="0">
                                          <a:latin typeface="Cambria Math"/>
                                        </a:rPr>
                                        <m:t>2</m:t>
                                      </m:r>
                                    </m:sup>
                                  </m:sSup>
                                  <m:r>
                                    <a:rPr lang="es-PE" sz="2000" b="0" i="1" smtClean="0">
                                      <a:latin typeface="Cambria Math"/>
                                    </a:rPr>
                                    <m:t>𝑥</m:t>
                                  </m:r>
                                </m:den>
                              </m:f>
                            </m:e>
                          </m:d>
                        </m:num>
                        <m:den>
                          <m:f>
                            <m:fPr>
                              <m:ctrlPr>
                                <a:rPr lang="es-PE" sz="2000" b="0" i="1" smtClean="0"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es-PE" sz="2000" b="0" i="1" smtClean="0">
                                  <a:latin typeface="Cambria Math"/>
                                </a:rPr>
                                <m:t>𝑑𝑥</m:t>
                              </m:r>
                            </m:num>
                            <m:den>
                              <m:r>
                                <a:rPr lang="es-PE" sz="2000" b="0" i="1" smtClean="0">
                                  <a:latin typeface="Cambria Math"/>
                                </a:rPr>
                                <m:t>𝑑𝑡</m:t>
                              </m:r>
                            </m:den>
                          </m:f>
                        </m:den>
                      </m:f>
                    </m:oMath>
                  </m:oMathPara>
                </a14:m>
                <a:endParaRPr lang="es-PE" sz="2000" dirty="0"/>
              </a:p>
            </p:txBody>
          </p:sp>
        </mc:Choice>
        <mc:Fallback xmlns="">
          <p:sp>
            <p:nvSpPr>
              <p:cNvPr id="21" name="20 CuadroTexto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01670" y="5493390"/>
                <a:ext cx="1923411" cy="1220975"/>
              </a:xfrm>
              <a:prstGeom prst="rect">
                <a:avLst/>
              </a:prstGeom>
              <a:blipFill rotWithShape="1">
                <a:blip r:embed="rId2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P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21 CuadroTexto"/>
              <p:cNvSpPr txBox="1"/>
              <p:nvPr>
                <p:custDataLst>
                  <p:tags r:id="rId13"/>
                </p:custDataLst>
              </p:nvPr>
            </p:nvSpPr>
            <p:spPr>
              <a:xfrm>
                <a:off x="4842847" y="1718810"/>
                <a:ext cx="4049633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s-PE" dirty="0" smtClean="0"/>
                  <a:t>La cuarta derivada de </a:t>
                </a:r>
                <a14:m>
                  <m:oMath xmlns:m="http://schemas.openxmlformats.org/officeDocument/2006/math">
                    <m:r>
                      <a:rPr lang="es-PE" b="0" i="1" smtClean="0">
                        <a:latin typeface="Cambria Math"/>
                      </a:rPr>
                      <m:t>𝑦</m:t>
                    </m:r>
                  </m:oMath>
                </a14:m>
                <a:r>
                  <a:rPr lang="es-PE" dirty="0" smtClean="0"/>
                  <a:t> con respecto a </a:t>
                </a:r>
                <a14:m>
                  <m:oMath xmlns:m="http://schemas.openxmlformats.org/officeDocument/2006/math">
                    <m:r>
                      <a:rPr lang="es-PE" b="0" i="1" smtClean="0">
                        <a:latin typeface="Cambria Math"/>
                      </a:rPr>
                      <m:t>𝑥</m:t>
                    </m:r>
                  </m:oMath>
                </a14:m>
                <a:r>
                  <a:rPr lang="es-PE" dirty="0" smtClean="0"/>
                  <a:t> es</a:t>
                </a:r>
                <a:endParaRPr lang="es-PE" dirty="0"/>
              </a:p>
            </p:txBody>
          </p:sp>
        </mc:Choice>
        <mc:Fallback xmlns="">
          <p:sp>
            <p:nvSpPr>
              <p:cNvPr id="22" name="21 CuadroTexto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42847" y="1718810"/>
                <a:ext cx="4049633" cy="646331"/>
              </a:xfrm>
              <a:prstGeom prst="rect">
                <a:avLst/>
              </a:prstGeom>
              <a:blipFill rotWithShape="1">
                <a:blip r:embed="rId26"/>
                <a:stretch>
                  <a:fillRect l="-1203" t="-4717" b="-14151"/>
                </a:stretch>
              </a:blipFill>
            </p:spPr>
            <p:txBody>
              <a:bodyPr/>
              <a:lstStyle/>
              <a:p>
                <a:r>
                  <a:rPr lang="es-P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22 CuadroTexto"/>
              <p:cNvSpPr txBox="1"/>
              <p:nvPr>
                <p:custDataLst>
                  <p:tags r:id="rId14"/>
                </p:custDataLst>
              </p:nvPr>
            </p:nvSpPr>
            <p:spPr>
              <a:xfrm>
                <a:off x="6196760" y="2151229"/>
                <a:ext cx="1925079" cy="1220975"/>
              </a:xfrm>
              <a:prstGeom prst="rect">
                <a:avLst/>
              </a:prstGeom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s-PE" sz="2000" b="0" i="1" smtClean="0">
                              <a:latin typeface="Cambria Math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s-PE" sz="2000" b="0" i="1" smtClean="0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s-PE" sz="2000" b="0" i="1" smtClean="0">
                                  <a:latin typeface="Cambria Math"/>
                                </a:rPr>
                                <m:t>𝑑</m:t>
                              </m:r>
                            </m:e>
                            <m:sup>
                              <m:r>
                                <a:rPr lang="es-PE" sz="2000" b="0" i="1" smtClean="0">
                                  <a:latin typeface="Cambria Math"/>
                                </a:rPr>
                                <m:t>4</m:t>
                              </m:r>
                            </m:sup>
                          </m:sSup>
                          <m:r>
                            <a:rPr lang="es-PE" sz="2000" b="0" i="1" smtClean="0">
                              <a:latin typeface="Cambria Math"/>
                            </a:rPr>
                            <m:t>𝑦</m:t>
                          </m:r>
                        </m:num>
                        <m:den>
                          <m:r>
                            <a:rPr lang="es-PE" sz="2000" b="0" i="1" smtClean="0">
                              <a:latin typeface="Cambria Math"/>
                            </a:rPr>
                            <m:t>𝑑</m:t>
                          </m:r>
                          <m:sSup>
                            <m:sSupPr>
                              <m:ctrlPr>
                                <a:rPr lang="es-PE" sz="2000" b="0" i="1" smtClean="0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s-PE" sz="2000" b="0" i="1" smtClean="0">
                                  <a:latin typeface="Cambria Math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s-PE" sz="2000" b="0" i="1" smtClean="0">
                                  <a:latin typeface="Cambria Math"/>
                                </a:rPr>
                                <m:t>4</m:t>
                              </m:r>
                            </m:sup>
                          </m:sSup>
                        </m:den>
                      </m:f>
                      <m:r>
                        <a:rPr lang="es-PE" sz="20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s-PE" sz="2000" b="0" i="1" smtClean="0">
                              <a:latin typeface="Cambria Math"/>
                            </a:rPr>
                          </m:ctrlPr>
                        </m:fPr>
                        <m:num>
                          <m:f>
                            <m:fPr>
                              <m:ctrlPr>
                                <a:rPr lang="es-PE" sz="2000" b="0" i="1" smtClean="0"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es-PE" sz="2000" b="0" i="1" smtClean="0">
                                  <a:latin typeface="Cambria Math"/>
                                </a:rPr>
                                <m:t>𝑑</m:t>
                              </m:r>
                            </m:num>
                            <m:den>
                              <m:r>
                                <a:rPr lang="es-PE" sz="2000" b="0" i="1" smtClean="0">
                                  <a:latin typeface="Cambria Math"/>
                                </a:rPr>
                                <m:t>𝑑𝑡</m:t>
                              </m:r>
                            </m:den>
                          </m:f>
                          <m:d>
                            <m:dPr>
                              <m:begChr m:val="["/>
                              <m:endChr m:val="]"/>
                              <m:ctrlPr>
                                <a:rPr lang="es-PE" sz="2000" b="0" i="1" smtClean="0">
                                  <a:latin typeface="Cambria Math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s-PE" sz="2000" b="0" i="1" smtClean="0"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sSup>
                                    <m:sSupPr>
                                      <m:ctrlPr>
                                        <a:rPr lang="es-PE" sz="2000" b="0" i="1" smtClean="0">
                                          <a:latin typeface="Cambria Math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s-PE" sz="2000" b="0" i="1" smtClean="0">
                                          <a:latin typeface="Cambria Math"/>
                                        </a:rPr>
                                        <m:t>𝑑</m:t>
                                      </m:r>
                                    </m:e>
                                    <m:sup>
                                      <m:r>
                                        <a:rPr lang="es-PE" sz="2000" b="0" i="1" smtClean="0">
                                          <a:latin typeface="Cambria Math"/>
                                        </a:rPr>
                                        <m:t>3</m:t>
                                      </m:r>
                                    </m:sup>
                                  </m:sSup>
                                  <m:r>
                                    <a:rPr lang="es-PE" sz="2000" b="0" i="1" smtClean="0">
                                      <a:latin typeface="Cambria Math"/>
                                    </a:rPr>
                                    <m:t>𝑦</m:t>
                                  </m:r>
                                </m:num>
                                <m:den>
                                  <m:r>
                                    <a:rPr lang="es-PE" sz="2000" b="0" i="1" smtClean="0">
                                      <a:latin typeface="Cambria Math"/>
                                    </a:rPr>
                                    <m:t>𝑑</m:t>
                                  </m:r>
                                  <m:sSup>
                                    <m:sSupPr>
                                      <m:ctrlPr>
                                        <a:rPr lang="es-PE" sz="2000" b="0" i="1" smtClean="0">
                                          <a:latin typeface="Cambria Math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s-PE" sz="2000" b="0" i="1" smtClean="0">
                                          <a:latin typeface="Cambria Math"/>
                                        </a:rPr>
                                        <m:t>𝑥</m:t>
                                      </m:r>
                                    </m:e>
                                    <m:sup>
                                      <m:r>
                                        <a:rPr lang="es-PE" sz="2000" b="0" i="1" smtClean="0">
                                          <a:latin typeface="Cambria Math"/>
                                        </a:rPr>
                                        <m:t>3</m:t>
                                      </m:r>
                                    </m:sup>
                                  </m:sSup>
                                </m:den>
                              </m:f>
                            </m:e>
                          </m:d>
                        </m:num>
                        <m:den>
                          <m:f>
                            <m:fPr>
                              <m:ctrlPr>
                                <a:rPr lang="es-PE" sz="2000" b="0" i="1" smtClean="0"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es-PE" sz="2000" b="0" i="1" smtClean="0">
                                  <a:latin typeface="Cambria Math"/>
                                </a:rPr>
                                <m:t>𝑑𝑥</m:t>
                              </m:r>
                            </m:num>
                            <m:den>
                              <m:r>
                                <a:rPr lang="es-PE" sz="2000" b="0" i="1" smtClean="0">
                                  <a:latin typeface="Cambria Math"/>
                                </a:rPr>
                                <m:t>𝑑𝑡</m:t>
                              </m:r>
                            </m:den>
                          </m:f>
                        </m:den>
                      </m:f>
                    </m:oMath>
                  </m:oMathPara>
                </a14:m>
                <a:endParaRPr lang="es-PE" sz="2000" dirty="0"/>
              </a:p>
            </p:txBody>
          </p:sp>
        </mc:Choice>
        <mc:Fallback xmlns="">
          <p:sp>
            <p:nvSpPr>
              <p:cNvPr id="23" name="22 CuadroTexto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96760" y="2151229"/>
                <a:ext cx="1925079" cy="1220975"/>
              </a:xfrm>
              <a:prstGeom prst="rect">
                <a:avLst/>
              </a:prstGeom>
              <a:blipFill rotWithShape="1">
                <a:blip r:embed="rId2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P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23 CuadroTexto"/>
              <p:cNvSpPr txBox="1"/>
              <p:nvPr>
                <p:custDataLst>
                  <p:tags r:id="rId15"/>
                </p:custDataLst>
              </p:nvPr>
            </p:nvSpPr>
            <p:spPr>
              <a:xfrm>
                <a:off x="4842030" y="3562918"/>
                <a:ext cx="3890150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s-PE" dirty="0" smtClean="0"/>
                  <a:t>En consecuencia, la n-</a:t>
                </a:r>
                <a:r>
                  <a:rPr lang="es-PE" dirty="0" err="1" smtClean="0"/>
                  <a:t>ésima</a:t>
                </a:r>
                <a:r>
                  <a:rPr lang="es-PE" dirty="0" smtClean="0"/>
                  <a:t> derivada de </a:t>
                </a:r>
                <a14:m>
                  <m:oMath xmlns:m="http://schemas.openxmlformats.org/officeDocument/2006/math">
                    <m:r>
                      <a:rPr lang="es-PE" b="0" i="1" smtClean="0">
                        <a:latin typeface="Cambria Math"/>
                      </a:rPr>
                      <m:t>𝑦</m:t>
                    </m:r>
                  </m:oMath>
                </a14:m>
                <a:r>
                  <a:rPr lang="es-PE" dirty="0" smtClean="0"/>
                  <a:t> con respecto a </a:t>
                </a:r>
                <a14:m>
                  <m:oMath xmlns:m="http://schemas.openxmlformats.org/officeDocument/2006/math">
                    <m:r>
                      <a:rPr lang="es-PE" b="0" i="1" smtClean="0">
                        <a:latin typeface="Cambria Math"/>
                      </a:rPr>
                      <m:t>𝑥</m:t>
                    </m:r>
                  </m:oMath>
                </a14:m>
                <a:r>
                  <a:rPr lang="es-PE" dirty="0" smtClean="0"/>
                  <a:t> es</a:t>
                </a:r>
                <a:endParaRPr lang="es-PE" dirty="0"/>
              </a:p>
            </p:txBody>
          </p:sp>
        </mc:Choice>
        <mc:Fallback xmlns="">
          <p:sp>
            <p:nvSpPr>
              <p:cNvPr id="24" name="23 CuadroTexto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42030" y="3562918"/>
                <a:ext cx="3890150" cy="646331"/>
              </a:xfrm>
              <a:prstGeom prst="rect">
                <a:avLst/>
              </a:prstGeom>
              <a:blipFill rotWithShape="1">
                <a:blip r:embed="rId28"/>
                <a:stretch>
                  <a:fillRect l="-1254" t="-4717" b="-14151"/>
                </a:stretch>
              </a:blipFill>
            </p:spPr>
            <p:txBody>
              <a:bodyPr/>
              <a:lstStyle/>
              <a:p>
                <a:r>
                  <a:rPr lang="es-P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24 CuadroTexto"/>
              <p:cNvSpPr txBox="1"/>
              <p:nvPr>
                <p:custDataLst>
                  <p:tags r:id="rId16"/>
                </p:custDataLst>
              </p:nvPr>
            </p:nvSpPr>
            <p:spPr>
              <a:xfrm>
                <a:off x="6192180" y="4194085"/>
                <a:ext cx="2206501" cy="1220334"/>
              </a:xfrm>
              <a:prstGeom prst="rect">
                <a:avLst/>
              </a:prstGeom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s-PE" sz="2000" b="0" i="1" smtClean="0">
                              <a:latin typeface="Cambria Math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s-PE" sz="2000" b="0" i="1" smtClean="0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s-PE" sz="2000" b="0" i="1" smtClean="0">
                                  <a:latin typeface="Cambria Math"/>
                                </a:rPr>
                                <m:t>𝑑</m:t>
                              </m:r>
                            </m:e>
                            <m:sup>
                              <m:r>
                                <a:rPr lang="es-PE" sz="2000" b="0" i="1" smtClean="0">
                                  <a:latin typeface="Cambria Math"/>
                                </a:rPr>
                                <m:t>𝑛</m:t>
                              </m:r>
                            </m:sup>
                          </m:sSup>
                          <m:r>
                            <a:rPr lang="es-PE" sz="2000" b="0" i="1" smtClean="0">
                              <a:latin typeface="Cambria Math"/>
                            </a:rPr>
                            <m:t>𝑦</m:t>
                          </m:r>
                        </m:num>
                        <m:den>
                          <m:r>
                            <a:rPr lang="es-PE" sz="2000" b="0" i="1" smtClean="0">
                              <a:latin typeface="Cambria Math"/>
                            </a:rPr>
                            <m:t>𝑑</m:t>
                          </m:r>
                          <m:sSup>
                            <m:sSupPr>
                              <m:ctrlPr>
                                <a:rPr lang="es-PE" sz="2000" b="0" i="1" smtClean="0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s-PE" sz="2000" b="0" i="1" smtClean="0">
                                  <a:latin typeface="Cambria Math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s-PE" sz="2000" b="0" i="1" smtClean="0">
                                  <a:latin typeface="Cambria Math"/>
                                </a:rPr>
                                <m:t>𝑛</m:t>
                              </m:r>
                            </m:sup>
                          </m:sSup>
                        </m:den>
                      </m:f>
                      <m:r>
                        <a:rPr lang="es-PE" sz="20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s-PE" sz="2000" b="0" i="1" smtClean="0">
                              <a:latin typeface="Cambria Math"/>
                            </a:rPr>
                          </m:ctrlPr>
                        </m:fPr>
                        <m:num>
                          <m:f>
                            <m:fPr>
                              <m:ctrlPr>
                                <a:rPr lang="es-PE" sz="2000" b="0" i="1" smtClean="0"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es-PE" sz="2000" b="0" i="1" smtClean="0">
                                  <a:latin typeface="Cambria Math"/>
                                </a:rPr>
                                <m:t>𝑑</m:t>
                              </m:r>
                            </m:num>
                            <m:den>
                              <m:r>
                                <a:rPr lang="es-PE" sz="2000" b="0" i="1" smtClean="0">
                                  <a:latin typeface="Cambria Math"/>
                                </a:rPr>
                                <m:t>𝑑𝑡</m:t>
                              </m:r>
                            </m:den>
                          </m:f>
                          <m:d>
                            <m:dPr>
                              <m:begChr m:val="["/>
                              <m:endChr m:val="]"/>
                              <m:ctrlPr>
                                <a:rPr lang="es-PE" sz="2000" b="0" i="1" smtClean="0">
                                  <a:latin typeface="Cambria Math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s-PE" sz="2000" b="0" i="1" smtClean="0"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sSup>
                                    <m:sSupPr>
                                      <m:ctrlPr>
                                        <a:rPr lang="es-PE" sz="2000" b="0" i="1" smtClean="0">
                                          <a:latin typeface="Cambria Math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s-PE" sz="2000" b="0" i="1" smtClean="0">
                                          <a:latin typeface="Cambria Math"/>
                                        </a:rPr>
                                        <m:t>𝑑</m:t>
                                      </m:r>
                                    </m:e>
                                    <m:sup>
                                      <m:r>
                                        <a:rPr lang="es-PE" sz="2000" b="0" i="1" smtClean="0">
                                          <a:latin typeface="Cambria Math"/>
                                        </a:rPr>
                                        <m:t>𝑛</m:t>
                                      </m:r>
                                      <m:r>
                                        <a:rPr lang="es-PE" sz="2000" b="0" i="1" smtClean="0">
                                          <a:latin typeface="Cambria Math"/>
                                        </a:rPr>
                                        <m:t>−1</m:t>
                                      </m:r>
                                    </m:sup>
                                  </m:sSup>
                                  <m:r>
                                    <a:rPr lang="es-PE" sz="2000" b="0" i="1" smtClean="0">
                                      <a:latin typeface="Cambria Math"/>
                                    </a:rPr>
                                    <m:t>𝑦</m:t>
                                  </m:r>
                                </m:num>
                                <m:den>
                                  <m:r>
                                    <a:rPr lang="es-PE" sz="2000" b="0" i="1" smtClean="0">
                                      <a:latin typeface="Cambria Math"/>
                                    </a:rPr>
                                    <m:t>𝑑</m:t>
                                  </m:r>
                                  <m:sSup>
                                    <m:sSupPr>
                                      <m:ctrlPr>
                                        <a:rPr lang="es-PE" sz="2000" b="0" i="1" smtClean="0">
                                          <a:latin typeface="Cambria Math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s-PE" sz="2000" b="0" i="1" smtClean="0">
                                          <a:latin typeface="Cambria Math"/>
                                        </a:rPr>
                                        <m:t>𝑥</m:t>
                                      </m:r>
                                    </m:e>
                                    <m:sup>
                                      <m:r>
                                        <a:rPr lang="es-PE" sz="2000" b="0" i="1" smtClean="0">
                                          <a:latin typeface="Cambria Math"/>
                                        </a:rPr>
                                        <m:t>𝑛</m:t>
                                      </m:r>
                                      <m:r>
                                        <a:rPr lang="es-PE" sz="2000" b="0" i="1" smtClean="0">
                                          <a:latin typeface="Cambria Math"/>
                                        </a:rPr>
                                        <m:t>−1</m:t>
                                      </m:r>
                                    </m:sup>
                                  </m:sSup>
                                </m:den>
                              </m:f>
                            </m:e>
                          </m:d>
                        </m:num>
                        <m:den>
                          <m:f>
                            <m:fPr>
                              <m:ctrlPr>
                                <a:rPr lang="es-PE" sz="2000" b="0" i="1" smtClean="0"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es-PE" sz="2000" b="0" i="1" smtClean="0">
                                  <a:latin typeface="Cambria Math"/>
                                </a:rPr>
                                <m:t>𝑑𝑥</m:t>
                              </m:r>
                            </m:num>
                            <m:den>
                              <m:r>
                                <a:rPr lang="es-PE" sz="2000" b="0" i="1" smtClean="0">
                                  <a:latin typeface="Cambria Math"/>
                                </a:rPr>
                                <m:t>𝑑𝑡</m:t>
                              </m:r>
                            </m:den>
                          </m:f>
                        </m:den>
                      </m:f>
                    </m:oMath>
                  </m:oMathPara>
                </a14:m>
                <a:endParaRPr lang="es-PE" sz="2000" dirty="0"/>
              </a:p>
            </p:txBody>
          </p:sp>
        </mc:Choice>
        <mc:Fallback xmlns="">
          <p:sp>
            <p:nvSpPr>
              <p:cNvPr id="25" name="24 CuadroTexto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92180" y="4194085"/>
                <a:ext cx="2206501" cy="1220334"/>
              </a:xfrm>
              <a:prstGeom prst="rect">
                <a:avLst/>
              </a:prstGeom>
              <a:blipFill rotWithShape="1">
                <a:blip r:embed="rId2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PE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9" name="8 Conector recto"/>
          <p:cNvCxnSpPr/>
          <p:nvPr/>
        </p:nvCxnSpPr>
        <p:spPr>
          <a:xfrm>
            <a:off x="4564061" y="1673805"/>
            <a:ext cx="7939" cy="504056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custDataLst>
      <p:tags r:id="rId1"/>
    </p:custDataLst>
    <p:extLst>
      <p:ext uri="{BB962C8B-B14F-4D97-AF65-F5344CB8AC3E}">
        <p14:creationId xmlns:p14="http://schemas.microsoft.com/office/powerpoint/2010/main" val="11426538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7" grpId="0" animBg="1"/>
      <p:bldP spid="6" grpId="0"/>
      <p:bldP spid="19" grpId="0" animBg="1"/>
      <p:bldP spid="20" grpId="0"/>
      <p:bldP spid="21" grpId="0" animBg="1"/>
      <p:bldP spid="22" grpId="0"/>
      <p:bldP spid="23" grpId="0" animBg="1"/>
      <p:bldP spid="24" grpId="0"/>
      <p:bldP spid="2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3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es-PE" dirty="0" smtClean="0"/>
              <a:t>Derivada de ecuaciones paramétricas</a:t>
            </a:r>
            <a:endParaRPr lang="es-PE" dirty="0"/>
          </a:p>
        </p:txBody>
      </p:sp>
      <p:sp>
        <p:nvSpPr>
          <p:cNvPr id="2" name="1 CuadroTexto"/>
          <p:cNvSpPr txBox="1"/>
          <p:nvPr>
            <p:custDataLst>
              <p:tags r:id="rId3"/>
            </p:custDataLst>
          </p:nvPr>
        </p:nvSpPr>
        <p:spPr>
          <a:xfrm>
            <a:off x="252336" y="1043735"/>
            <a:ext cx="80927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PE" sz="2000" dirty="0" smtClean="0"/>
              <a:t>Si</a:t>
            </a:r>
            <a:endParaRPr lang="es-PE" sz="20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3 CuadroTexto"/>
              <p:cNvSpPr txBox="1"/>
              <p:nvPr>
                <p:custDataLst>
                  <p:tags r:id="rId4"/>
                </p:custDataLst>
              </p:nvPr>
            </p:nvSpPr>
            <p:spPr>
              <a:xfrm>
                <a:off x="3806915" y="2530549"/>
                <a:ext cx="1508490" cy="67672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s-PE" sz="2000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s-PE" sz="2000" b="0" i="1" smtClean="0">
                              <a:latin typeface="Cambria Math"/>
                            </a:rPr>
                            <m:t>𝑑𝑦</m:t>
                          </m:r>
                        </m:num>
                        <m:den>
                          <m:r>
                            <a:rPr lang="es-PE" sz="2000" b="0" i="1" smtClean="0">
                              <a:latin typeface="Cambria Math"/>
                            </a:rPr>
                            <m:t>𝑑𝑥</m:t>
                          </m:r>
                        </m:den>
                      </m:f>
                      <m:r>
                        <a:rPr lang="es-PE" sz="20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s-PE" sz="2000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s-PE" sz="2000" b="0" i="1" smtClean="0">
                              <a:latin typeface="Cambria Math"/>
                            </a:rPr>
                            <m:t>𝑑𝑦</m:t>
                          </m:r>
                        </m:num>
                        <m:den>
                          <m:r>
                            <a:rPr lang="es-PE" sz="2000" b="0" i="1" smtClean="0">
                              <a:latin typeface="Cambria Math"/>
                            </a:rPr>
                            <m:t>𝑑𝑡</m:t>
                          </m:r>
                        </m:den>
                      </m:f>
                      <m:f>
                        <m:fPr>
                          <m:ctrlPr>
                            <a:rPr lang="es-PE" sz="2000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s-PE" sz="2000" b="0" i="1" smtClean="0">
                              <a:latin typeface="Cambria Math"/>
                            </a:rPr>
                            <m:t>𝑑𝑡</m:t>
                          </m:r>
                        </m:num>
                        <m:den>
                          <m:r>
                            <a:rPr lang="es-PE" sz="2000" b="0" i="1" smtClean="0">
                              <a:latin typeface="Cambria Math"/>
                            </a:rPr>
                            <m:t>𝑑𝑥</m:t>
                          </m:r>
                        </m:den>
                      </m:f>
                    </m:oMath>
                  </m:oMathPara>
                </a14:m>
                <a:endParaRPr lang="es-PE" sz="2000" dirty="0"/>
              </a:p>
            </p:txBody>
          </p:sp>
        </mc:Choice>
        <mc:Fallback xmlns="">
          <p:sp>
            <p:nvSpPr>
              <p:cNvPr id="4" name="3 CuadroTexto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06915" y="2530549"/>
                <a:ext cx="1508490" cy="676724"/>
              </a:xfrm>
              <a:prstGeom prst="rect">
                <a:avLst/>
              </a:prstGeom>
              <a:blipFill rotWithShape="1">
                <a:blip r:embed="rId1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P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4 CuadroTexto"/>
              <p:cNvSpPr txBox="1"/>
              <p:nvPr>
                <p:custDataLst>
                  <p:tags r:id="rId5"/>
                </p:custDataLst>
              </p:nvPr>
            </p:nvSpPr>
            <p:spPr>
              <a:xfrm>
                <a:off x="2836184" y="998730"/>
                <a:ext cx="1305486" cy="68679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{"/>
                          <m:endChr m:val=""/>
                          <m:ctrlPr>
                            <a:rPr lang="es-PE" sz="2000" i="1" smtClean="0">
                              <a:latin typeface="Cambria Math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es-PE" sz="2000" i="1" smtClean="0">
                                  <a:latin typeface="Cambria Math"/>
                                </a:rPr>
                              </m:ctrlPr>
                            </m:eqArrPr>
                            <m:e>
                              <m:r>
                                <a:rPr lang="es-PE" sz="2000" b="0" i="1" smtClean="0">
                                  <a:latin typeface="Cambria Math"/>
                                </a:rPr>
                                <m:t>𝑥</m:t>
                              </m:r>
                              <m:r>
                                <a:rPr lang="es-PE" sz="2000" b="0" i="1" smtClean="0">
                                  <a:latin typeface="Cambria Math"/>
                                </a:rPr>
                                <m:t>=</m:t>
                              </m:r>
                              <m:r>
                                <a:rPr lang="es-PE" sz="2000" b="0" i="1" smtClean="0">
                                  <a:latin typeface="Cambria Math"/>
                                </a:rPr>
                                <m:t>𝑓</m:t>
                              </m:r>
                              <m:r>
                                <a:rPr lang="es-PE" sz="2000" b="0" i="1" smtClean="0">
                                  <a:latin typeface="Cambria Math"/>
                                </a:rPr>
                                <m:t>(</m:t>
                              </m:r>
                              <m:r>
                                <a:rPr lang="es-PE" sz="2000" b="0" i="1" smtClean="0">
                                  <a:latin typeface="Cambria Math"/>
                                </a:rPr>
                                <m:t>𝑡</m:t>
                              </m:r>
                              <m:r>
                                <a:rPr lang="es-PE" sz="2000" b="0" i="1" smtClean="0">
                                  <a:latin typeface="Cambria Math"/>
                                </a:rPr>
                                <m:t>)</m:t>
                              </m:r>
                            </m:e>
                            <m:e>
                              <m:r>
                                <a:rPr lang="es-PE" sz="2000" b="0" i="1" smtClean="0">
                                  <a:latin typeface="Cambria Math"/>
                                </a:rPr>
                                <m:t>𝑦</m:t>
                              </m:r>
                              <m:r>
                                <a:rPr lang="es-PE" sz="2000" b="0" i="1" smtClean="0">
                                  <a:latin typeface="Cambria Math"/>
                                </a:rPr>
                                <m:t>=</m:t>
                              </m:r>
                              <m:r>
                                <a:rPr lang="es-PE" sz="2000" b="0" i="1" smtClean="0">
                                  <a:latin typeface="Cambria Math"/>
                                </a:rPr>
                                <m:t>𝑔</m:t>
                              </m:r>
                              <m:r>
                                <a:rPr lang="es-PE" sz="2000" b="0" i="1" smtClean="0">
                                  <a:latin typeface="Cambria Math"/>
                                </a:rPr>
                                <m:t>(</m:t>
                              </m:r>
                              <m:r>
                                <a:rPr lang="es-PE" sz="2000" b="0" i="1" smtClean="0">
                                  <a:latin typeface="Cambria Math"/>
                                </a:rPr>
                                <m:t>𝑡</m:t>
                              </m:r>
                              <m:r>
                                <a:rPr lang="es-PE" sz="2000" b="0" i="1" smtClean="0">
                                  <a:latin typeface="Cambria Math"/>
                                </a:rPr>
                                <m:t>)</m:t>
                              </m:r>
                            </m:e>
                          </m:eqArr>
                        </m:e>
                      </m:d>
                    </m:oMath>
                  </m:oMathPara>
                </a14:m>
                <a:endParaRPr lang="es-PE" sz="2000" dirty="0"/>
              </a:p>
            </p:txBody>
          </p:sp>
        </mc:Choice>
        <mc:Fallback xmlns="">
          <p:sp>
            <p:nvSpPr>
              <p:cNvPr id="5" name="4 CuadroTexto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36184" y="998730"/>
                <a:ext cx="1305486" cy="686791"/>
              </a:xfrm>
              <a:prstGeom prst="rect">
                <a:avLst/>
              </a:prstGeom>
              <a:blipFill rotWithShape="1">
                <a:blip r:embed="rId1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P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6 CuadroTexto"/>
              <p:cNvSpPr txBox="1"/>
              <p:nvPr>
                <p:custDataLst>
                  <p:tags r:id="rId6"/>
                </p:custDataLst>
              </p:nvPr>
            </p:nvSpPr>
            <p:spPr>
              <a:xfrm>
                <a:off x="5112060" y="1127772"/>
                <a:ext cx="1234505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PE" sz="2000" b="0" i="1" smtClean="0">
                          <a:latin typeface="Cambria Math"/>
                        </a:rPr>
                        <m:t>𝑡</m:t>
                      </m:r>
                      <m:r>
                        <a:rPr lang="es-PE" sz="2000" b="0" i="1" smtClean="0">
                          <a:latin typeface="Cambria Math"/>
                          <a:ea typeface="Cambria Math"/>
                        </a:rPr>
                        <m:t>∈[</m:t>
                      </m:r>
                      <m:r>
                        <a:rPr lang="es-PE" sz="2000" b="0" i="1" smtClean="0">
                          <a:latin typeface="Cambria Math"/>
                          <a:ea typeface="Cambria Math"/>
                        </a:rPr>
                        <m:t>𝑎</m:t>
                      </m:r>
                      <m:r>
                        <a:rPr lang="es-PE" sz="2000" b="0" i="1" smtClean="0">
                          <a:latin typeface="Cambria Math"/>
                          <a:ea typeface="Cambria Math"/>
                        </a:rPr>
                        <m:t>;</m:t>
                      </m:r>
                      <m:r>
                        <a:rPr lang="es-PE" sz="2000" b="0" i="1" smtClean="0">
                          <a:latin typeface="Cambria Math"/>
                          <a:ea typeface="Cambria Math"/>
                        </a:rPr>
                        <m:t>𝑏</m:t>
                      </m:r>
                      <m:r>
                        <a:rPr lang="es-PE" sz="2000" b="0" i="1" smtClean="0">
                          <a:latin typeface="Cambria Math"/>
                          <a:ea typeface="Cambria Math"/>
                        </a:rPr>
                        <m:t>]</m:t>
                      </m:r>
                    </m:oMath>
                  </m:oMathPara>
                </a14:m>
                <a:endParaRPr lang="es-PE" sz="2000" dirty="0"/>
              </a:p>
            </p:txBody>
          </p:sp>
        </mc:Choice>
        <mc:Fallback xmlns="">
          <p:sp>
            <p:nvSpPr>
              <p:cNvPr id="7" name="6 CuadroTexto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12060" y="1127772"/>
                <a:ext cx="1234505" cy="400110"/>
              </a:xfrm>
              <a:prstGeom prst="rect">
                <a:avLst/>
              </a:prstGeom>
              <a:blipFill rotWithShape="1">
                <a:blip r:embed="rId20"/>
                <a:stretch>
                  <a:fillRect b="-13636"/>
                </a:stretch>
              </a:blipFill>
            </p:spPr>
            <p:txBody>
              <a:bodyPr/>
              <a:lstStyle/>
              <a:p>
                <a:r>
                  <a:rPr lang="es-PE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9 CuadroTexto"/>
          <p:cNvSpPr txBox="1"/>
          <p:nvPr>
            <p:custDataLst>
              <p:tags r:id="rId7"/>
            </p:custDataLst>
          </p:nvPr>
        </p:nvSpPr>
        <p:spPr>
          <a:xfrm>
            <a:off x="4301970" y="1157843"/>
            <a:ext cx="5241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PE" dirty="0" smtClean="0"/>
              <a:t>con</a:t>
            </a:r>
            <a:endParaRPr lang="es-PE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10 CuadroTexto"/>
              <p:cNvSpPr txBox="1"/>
              <p:nvPr>
                <p:custDataLst>
                  <p:tags r:id="rId8"/>
                </p:custDataLst>
              </p:nvPr>
            </p:nvSpPr>
            <p:spPr>
              <a:xfrm>
                <a:off x="252337" y="1988840"/>
                <a:ext cx="8640144" cy="7078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s-PE" sz="2000" dirty="0" smtClean="0"/>
                  <a:t>Para obtener la derivada de </a:t>
                </a:r>
                <a14:m>
                  <m:oMath xmlns:m="http://schemas.openxmlformats.org/officeDocument/2006/math">
                    <m:r>
                      <a:rPr lang="es-PE" sz="2000" b="0" i="1" smtClean="0">
                        <a:latin typeface="Cambria Math"/>
                      </a:rPr>
                      <m:t>𝑦</m:t>
                    </m:r>
                  </m:oMath>
                </a14:m>
                <a:r>
                  <a:rPr lang="es-PE" sz="2000" dirty="0" smtClean="0"/>
                  <a:t> con respecto a la variable </a:t>
                </a:r>
                <a14:m>
                  <m:oMath xmlns:m="http://schemas.openxmlformats.org/officeDocument/2006/math">
                    <m:r>
                      <a:rPr lang="es-PE" sz="2000" b="0" i="1" smtClean="0">
                        <a:latin typeface="Cambria Math"/>
                      </a:rPr>
                      <m:t>𝑥</m:t>
                    </m:r>
                  </m:oMath>
                </a14:m>
                <a:r>
                  <a:rPr lang="es-PE" sz="2000" dirty="0" smtClean="0"/>
                  <a:t>, podemos usar la regla de la cadena </a:t>
                </a:r>
                <a:endParaRPr lang="es-PE" sz="2000" dirty="0"/>
              </a:p>
            </p:txBody>
          </p:sp>
        </mc:Choice>
        <mc:Fallback xmlns="">
          <p:sp>
            <p:nvSpPr>
              <p:cNvPr id="11" name="10 CuadroTexto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2337" y="1988840"/>
                <a:ext cx="8640144" cy="707886"/>
              </a:xfrm>
              <a:prstGeom prst="rect">
                <a:avLst/>
              </a:prstGeom>
              <a:blipFill rotWithShape="1">
                <a:blip r:embed="rId21"/>
                <a:stretch>
                  <a:fillRect l="-705" t="-4310" b="-14655"/>
                </a:stretch>
              </a:blipFill>
            </p:spPr>
            <p:txBody>
              <a:bodyPr/>
              <a:lstStyle/>
              <a:p>
                <a:r>
                  <a:rPr lang="es-PE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11 CuadroTexto"/>
          <p:cNvSpPr txBox="1"/>
          <p:nvPr>
            <p:custDataLst>
              <p:tags r:id="rId9"/>
            </p:custDataLst>
          </p:nvPr>
        </p:nvSpPr>
        <p:spPr>
          <a:xfrm>
            <a:off x="252336" y="3419708"/>
            <a:ext cx="6201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PE" dirty="0" smtClean="0"/>
              <a:t>pero</a:t>
            </a:r>
            <a:endParaRPr lang="es-PE" dirty="0"/>
          </a:p>
        </p:txBody>
      </p:sp>
      <p:sp>
        <p:nvSpPr>
          <p:cNvPr id="13" name="12 CuadroTexto"/>
          <p:cNvSpPr txBox="1"/>
          <p:nvPr>
            <p:custDataLst>
              <p:tags r:id="rId10"/>
            </p:custDataLst>
          </p:nvPr>
        </p:nvSpPr>
        <p:spPr>
          <a:xfrm>
            <a:off x="3248969" y="400205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s-PE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13 CuadroTexto"/>
              <p:cNvSpPr txBox="1"/>
              <p:nvPr>
                <p:custDataLst>
                  <p:tags r:id="rId11"/>
                </p:custDataLst>
              </p:nvPr>
            </p:nvSpPr>
            <p:spPr>
              <a:xfrm>
                <a:off x="782748" y="3328592"/>
                <a:ext cx="1088952" cy="86549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s-PE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s-PE" b="0" i="1" smtClean="0">
                              <a:latin typeface="Cambria Math"/>
                            </a:rPr>
                            <m:t>𝑑𝑡</m:t>
                          </m:r>
                        </m:num>
                        <m:den>
                          <m:r>
                            <a:rPr lang="es-PE" b="0" i="1" smtClean="0">
                              <a:latin typeface="Cambria Math"/>
                            </a:rPr>
                            <m:t>𝑑𝑥</m:t>
                          </m:r>
                        </m:den>
                      </m:f>
                      <m:r>
                        <a:rPr lang="es-PE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s-PE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s-PE" b="0" i="1" smtClean="0">
                              <a:latin typeface="Cambria Math"/>
                            </a:rPr>
                            <m:t>1</m:t>
                          </m:r>
                        </m:num>
                        <m:den>
                          <m:f>
                            <m:fPr>
                              <m:ctrlPr>
                                <a:rPr lang="es-PE" b="0" i="1" smtClean="0"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es-PE" b="0" i="1" smtClean="0">
                                  <a:latin typeface="Cambria Math"/>
                                </a:rPr>
                                <m:t>𝑑𝑥</m:t>
                              </m:r>
                            </m:num>
                            <m:den>
                              <m:r>
                                <a:rPr lang="es-PE" b="0" i="1" smtClean="0">
                                  <a:latin typeface="Cambria Math"/>
                                </a:rPr>
                                <m:t>𝑑𝑡</m:t>
                              </m:r>
                            </m:den>
                          </m:f>
                        </m:den>
                      </m:f>
                    </m:oMath>
                  </m:oMathPara>
                </a14:m>
                <a:endParaRPr lang="es-PE" dirty="0"/>
              </a:p>
            </p:txBody>
          </p:sp>
        </mc:Choice>
        <mc:Fallback xmlns="">
          <p:sp>
            <p:nvSpPr>
              <p:cNvPr id="14" name="13 CuadroTexto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2748" y="3328592"/>
                <a:ext cx="1088952" cy="865493"/>
              </a:xfrm>
              <a:prstGeom prst="rect">
                <a:avLst/>
              </a:prstGeom>
              <a:blipFill rotWithShape="1">
                <a:blip r:embed="rId2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PE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" name="14 CuadroTexto"/>
          <p:cNvSpPr txBox="1"/>
          <p:nvPr>
            <p:custDataLst>
              <p:tags r:id="rId12"/>
            </p:custDataLst>
          </p:nvPr>
        </p:nvSpPr>
        <p:spPr>
          <a:xfrm>
            <a:off x="1893404" y="3455041"/>
            <a:ext cx="10411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PE" dirty="0" smtClean="0"/>
              <a:t>entonces</a:t>
            </a:r>
            <a:endParaRPr lang="es-PE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15 CuadroTexto"/>
              <p:cNvSpPr txBox="1"/>
              <p:nvPr>
                <p:custDataLst>
                  <p:tags r:id="rId13"/>
                </p:custDataLst>
              </p:nvPr>
            </p:nvSpPr>
            <p:spPr>
              <a:xfrm>
                <a:off x="3806915" y="3924055"/>
                <a:ext cx="1534138" cy="95128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s-PE" sz="2000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s-PE" sz="2000" b="0" i="1" smtClean="0">
                              <a:latin typeface="Cambria Math"/>
                            </a:rPr>
                            <m:t>𝑑𝑦</m:t>
                          </m:r>
                        </m:num>
                        <m:den>
                          <m:r>
                            <a:rPr lang="es-PE" sz="2000" b="0" i="1" smtClean="0">
                              <a:latin typeface="Cambria Math"/>
                            </a:rPr>
                            <m:t>𝑑𝑥</m:t>
                          </m:r>
                        </m:den>
                      </m:f>
                      <m:r>
                        <a:rPr lang="es-PE" sz="20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s-PE" sz="2000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s-PE" sz="2000" b="0" i="1" smtClean="0">
                              <a:latin typeface="Cambria Math"/>
                            </a:rPr>
                            <m:t>𝑑𝑦</m:t>
                          </m:r>
                        </m:num>
                        <m:den>
                          <m:r>
                            <a:rPr lang="es-PE" sz="2000" b="0" i="1" smtClean="0">
                              <a:latin typeface="Cambria Math"/>
                            </a:rPr>
                            <m:t>𝑑𝑡</m:t>
                          </m:r>
                        </m:den>
                      </m:f>
                      <m:f>
                        <m:fPr>
                          <m:ctrlPr>
                            <a:rPr lang="es-PE" sz="2000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s-PE" sz="2000" b="0" i="1" smtClean="0">
                              <a:latin typeface="Cambria Math"/>
                            </a:rPr>
                            <m:t>1</m:t>
                          </m:r>
                        </m:num>
                        <m:den>
                          <m:f>
                            <m:fPr>
                              <m:ctrlPr>
                                <a:rPr lang="es-PE" sz="2000" b="0" i="1" smtClean="0"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es-PE" sz="2000" b="0" i="1" smtClean="0">
                                  <a:latin typeface="Cambria Math"/>
                                </a:rPr>
                                <m:t>𝑑𝑥</m:t>
                              </m:r>
                            </m:num>
                            <m:den>
                              <m:r>
                                <a:rPr lang="es-PE" sz="2000" b="0" i="1" smtClean="0">
                                  <a:latin typeface="Cambria Math"/>
                                </a:rPr>
                                <m:t>𝑑𝑡</m:t>
                              </m:r>
                            </m:den>
                          </m:f>
                        </m:den>
                      </m:f>
                    </m:oMath>
                  </m:oMathPara>
                </a14:m>
                <a:endParaRPr lang="es-PE" sz="2000" dirty="0"/>
              </a:p>
            </p:txBody>
          </p:sp>
        </mc:Choice>
        <mc:Fallback xmlns="">
          <p:sp>
            <p:nvSpPr>
              <p:cNvPr id="16" name="15 CuadroTexto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06915" y="3924055"/>
                <a:ext cx="1534138" cy="951286"/>
              </a:xfrm>
              <a:prstGeom prst="rect">
                <a:avLst/>
              </a:prstGeom>
              <a:blipFill rotWithShape="1">
                <a:blip r:embed="rId2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P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16 CuadroTexto"/>
              <p:cNvSpPr txBox="1"/>
              <p:nvPr>
                <p:custDataLst>
                  <p:tags r:id="rId14"/>
                </p:custDataLst>
              </p:nvPr>
            </p:nvSpPr>
            <p:spPr>
              <a:xfrm>
                <a:off x="3963405" y="5094185"/>
                <a:ext cx="1193660" cy="1174873"/>
              </a:xfrm>
              <a:prstGeom prst="rect">
                <a:avLst/>
              </a:prstGeom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s-PE" sz="2000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s-PE" sz="2000" b="0" i="1" smtClean="0">
                              <a:latin typeface="Cambria Math"/>
                            </a:rPr>
                            <m:t>𝑑𝑦</m:t>
                          </m:r>
                        </m:num>
                        <m:den>
                          <m:r>
                            <a:rPr lang="es-PE" sz="2000" b="0" i="1" smtClean="0">
                              <a:latin typeface="Cambria Math"/>
                            </a:rPr>
                            <m:t>𝑑𝑥</m:t>
                          </m:r>
                        </m:den>
                      </m:f>
                      <m:r>
                        <a:rPr lang="es-PE" sz="20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s-PE" sz="2000" b="0" i="1" smtClean="0">
                              <a:latin typeface="Cambria Math"/>
                            </a:rPr>
                          </m:ctrlPr>
                        </m:fPr>
                        <m:num>
                          <m:f>
                            <m:fPr>
                              <m:ctrlPr>
                                <a:rPr lang="es-PE" sz="2000" b="0" i="1" smtClean="0"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es-PE" sz="2000" b="0" i="1" smtClean="0">
                                  <a:latin typeface="Cambria Math"/>
                                </a:rPr>
                                <m:t>𝑑𝑦</m:t>
                              </m:r>
                            </m:num>
                            <m:den>
                              <m:r>
                                <a:rPr lang="es-PE" sz="2000" b="0" i="1" smtClean="0">
                                  <a:latin typeface="Cambria Math"/>
                                </a:rPr>
                                <m:t>𝑑𝑡</m:t>
                              </m:r>
                            </m:den>
                          </m:f>
                        </m:num>
                        <m:den>
                          <m:f>
                            <m:fPr>
                              <m:ctrlPr>
                                <a:rPr lang="es-PE" sz="2000" b="0" i="1" smtClean="0"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es-PE" sz="2000" b="0" i="1" smtClean="0">
                                  <a:latin typeface="Cambria Math"/>
                                </a:rPr>
                                <m:t>𝑑𝑥</m:t>
                              </m:r>
                            </m:num>
                            <m:den>
                              <m:r>
                                <a:rPr lang="es-PE" sz="2000" b="0" i="1" smtClean="0">
                                  <a:latin typeface="Cambria Math"/>
                                </a:rPr>
                                <m:t>𝑑𝑡</m:t>
                              </m:r>
                            </m:den>
                          </m:f>
                        </m:den>
                      </m:f>
                    </m:oMath>
                  </m:oMathPara>
                </a14:m>
                <a:endParaRPr lang="es-PE" sz="2000" dirty="0"/>
              </a:p>
            </p:txBody>
          </p:sp>
        </mc:Choice>
        <mc:Fallback xmlns="">
          <p:sp>
            <p:nvSpPr>
              <p:cNvPr id="17" name="16 CuadroTexto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63405" y="5094185"/>
                <a:ext cx="1193660" cy="1174873"/>
              </a:xfrm>
              <a:prstGeom prst="rect">
                <a:avLst/>
              </a:prstGeom>
              <a:blipFill rotWithShape="1">
                <a:blip r:embed="rId2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PE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8" name="17 CuadroTexto"/>
          <p:cNvSpPr txBox="1"/>
          <p:nvPr>
            <p:custDataLst>
              <p:tags r:id="rId15"/>
            </p:custDataLst>
          </p:nvPr>
        </p:nvSpPr>
        <p:spPr>
          <a:xfrm>
            <a:off x="252336" y="4869160"/>
            <a:ext cx="10772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PE" dirty="0" smtClean="0"/>
              <a:t>y con ello</a:t>
            </a:r>
            <a:endParaRPr lang="es-PE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45562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1" grpId="0"/>
      <p:bldP spid="12" grpId="0"/>
      <p:bldP spid="14" grpId="0"/>
      <p:bldP spid="15" grpId="0"/>
      <p:bldP spid="16" grpId="0"/>
      <p:bldP spid="17" grpId="0" animBg="1"/>
      <p:bldP spid="1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3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es-PE" dirty="0" smtClean="0"/>
              <a:t>Derivada de ecuaciones paramétricas</a:t>
            </a:r>
            <a:endParaRPr lang="es-PE" dirty="0"/>
          </a:p>
        </p:txBody>
      </p:sp>
      <p:sp>
        <p:nvSpPr>
          <p:cNvPr id="2" name="1 CuadroTexto"/>
          <p:cNvSpPr txBox="1"/>
          <p:nvPr>
            <p:custDataLst>
              <p:tags r:id="rId3"/>
            </p:custDataLst>
          </p:nvPr>
        </p:nvSpPr>
        <p:spPr>
          <a:xfrm>
            <a:off x="252336" y="807095"/>
            <a:ext cx="161936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PE" sz="2000" b="1" u="sng" dirty="0" smtClean="0">
                <a:solidFill>
                  <a:srgbClr val="FF0000"/>
                </a:solidFill>
              </a:rPr>
              <a:t>Ejemplo</a:t>
            </a:r>
            <a:endParaRPr lang="es-PE" sz="2000" b="1" u="sng" dirty="0">
              <a:solidFill>
                <a:srgbClr val="FF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4 CuadroTexto"/>
              <p:cNvSpPr txBox="1"/>
              <p:nvPr>
                <p:custDataLst>
                  <p:tags r:id="rId4"/>
                </p:custDataLst>
              </p:nvPr>
            </p:nvSpPr>
            <p:spPr>
              <a:xfrm>
                <a:off x="2930030" y="1606376"/>
                <a:ext cx="1621021" cy="69807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{"/>
                          <m:endChr m:val=""/>
                          <m:ctrlPr>
                            <a:rPr lang="es-PE" sz="2000" i="1" smtClean="0">
                              <a:latin typeface="Cambria Math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es-PE" sz="2000" i="1" smtClean="0">
                                  <a:latin typeface="Cambria Math"/>
                                </a:rPr>
                              </m:ctrlPr>
                            </m:eqArrPr>
                            <m:e>
                              <m:r>
                                <a:rPr lang="es-PE" sz="2000" b="0" i="1" smtClean="0">
                                  <a:latin typeface="Cambria Math"/>
                                </a:rPr>
                                <m:t>𝑥</m:t>
                              </m:r>
                              <m:r>
                                <a:rPr lang="es-PE" sz="2000" b="0" i="1" smtClean="0">
                                  <a:latin typeface="Cambria Math"/>
                                </a:rPr>
                                <m:t>=1+</m:t>
                              </m:r>
                              <m:sSup>
                                <m:sSupPr>
                                  <m:ctrlPr>
                                    <a:rPr lang="es-PE" sz="2000" b="0" i="1" smtClean="0">
                                      <a:latin typeface="Cambria Math"/>
                                    </a:rPr>
                                  </m:ctrlPr>
                                </m:sSupPr>
                                <m:e>
                                  <m:r>
                                    <a:rPr lang="es-PE" sz="2000" b="0" i="1" smtClean="0">
                                      <a:latin typeface="Cambria Math"/>
                                    </a:rPr>
                                    <m:t>𝑒</m:t>
                                  </m:r>
                                </m:e>
                                <m:sup>
                                  <m:r>
                                    <a:rPr lang="es-PE" sz="2000" b="0" i="1" smtClean="0">
                                      <a:latin typeface="Cambria Math"/>
                                    </a:rPr>
                                    <m:t>2</m:t>
                                  </m:r>
                                  <m:r>
                                    <a:rPr lang="es-PE" sz="2000" b="0" i="1" smtClean="0">
                                      <a:latin typeface="Cambria Math"/>
                                    </a:rPr>
                                    <m:t>𝑡</m:t>
                                  </m:r>
                                </m:sup>
                              </m:sSup>
                            </m:e>
                            <m:e>
                              <m:r>
                                <a:rPr lang="es-PE" sz="2000" b="0" i="1" smtClean="0">
                                  <a:latin typeface="Cambria Math"/>
                                </a:rPr>
                                <m:t>𝑦</m:t>
                              </m:r>
                              <m:r>
                                <a:rPr lang="es-PE" sz="2000" b="0" i="1" smtClean="0">
                                  <a:latin typeface="Cambria Math"/>
                                </a:rPr>
                                <m:t>=1−</m:t>
                              </m:r>
                              <m:sSup>
                                <m:sSupPr>
                                  <m:ctrlPr>
                                    <a:rPr lang="es-PE" sz="2000" b="0" i="1" smtClean="0">
                                      <a:latin typeface="Cambria Math"/>
                                    </a:rPr>
                                  </m:ctrlPr>
                                </m:sSupPr>
                                <m:e>
                                  <m:r>
                                    <a:rPr lang="es-PE" sz="2000" b="0" i="1" smtClean="0">
                                      <a:latin typeface="Cambria Math"/>
                                    </a:rPr>
                                    <m:t>𝑒</m:t>
                                  </m:r>
                                </m:e>
                                <m:sup>
                                  <m:r>
                                    <a:rPr lang="es-PE" sz="2000" b="0" i="1" smtClean="0">
                                      <a:latin typeface="Cambria Math"/>
                                    </a:rPr>
                                    <m:t>3</m:t>
                                  </m:r>
                                  <m:r>
                                    <a:rPr lang="es-PE" sz="2000" b="0" i="1" smtClean="0">
                                      <a:latin typeface="Cambria Math"/>
                                    </a:rPr>
                                    <m:t>𝑡</m:t>
                                  </m:r>
                                </m:sup>
                              </m:sSup>
                            </m:e>
                          </m:eqArr>
                        </m:e>
                      </m:d>
                    </m:oMath>
                  </m:oMathPara>
                </a14:m>
                <a:endParaRPr lang="es-PE" sz="2000" dirty="0"/>
              </a:p>
            </p:txBody>
          </p:sp>
        </mc:Choice>
        <mc:Fallback xmlns="">
          <p:sp>
            <p:nvSpPr>
              <p:cNvPr id="5" name="4 CuadroTexto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30030" y="1606376"/>
                <a:ext cx="1621021" cy="698076"/>
              </a:xfrm>
              <a:prstGeom prst="rect">
                <a:avLst/>
              </a:prstGeom>
              <a:blipFill rotWithShape="1">
                <a:blip r:embed="rId2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P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6 CuadroTexto"/>
              <p:cNvSpPr txBox="1"/>
              <p:nvPr>
                <p:custDataLst>
                  <p:tags r:id="rId5"/>
                </p:custDataLst>
              </p:nvPr>
            </p:nvSpPr>
            <p:spPr>
              <a:xfrm>
                <a:off x="5168980" y="1763815"/>
                <a:ext cx="843180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PE" sz="2000" b="0" i="1" smtClean="0">
                          <a:latin typeface="Cambria Math"/>
                        </a:rPr>
                        <m:t>𝑡</m:t>
                      </m:r>
                      <m:r>
                        <a:rPr lang="es-PE" sz="2000" b="0" i="1" smtClean="0">
                          <a:latin typeface="Cambria Math"/>
                          <a:ea typeface="Cambria Math"/>
                        </a:rPr>
                        <m:t>∈</m:t>
                      </m:r>
                      <m:r>
                        <a:rPr lang="es-PE" sz="2000" b="0" i="1" smtClean="0">
                          <a:latin typeface="Cambria Math"/>
                          <a:ea typeface="Cambria Math"/>
                        </a:rPr>
                        <m:t>ℝ</m:t>
                      </m:r>
                    </m:oMath>
                  </m:oMathPara>
                </a14:m>
                <a:endParaRPr lang="es-PE" sz="2000" dirty="0"/>
              </a:p>
            </p:txBody>
          </p:sp>
        </mc:Choice>
        <mc:Fallback xmlns="">
          <p:sp>
            <p:nvSpPr>
              <p:cNvPr id="7" name="6 CuadroTexto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68980" y="1763815"/>
                <a:ext cx="843180" cy="400110"/>
              </a:xfrm>
              <a:prstGeom prst="rect">
                <a:avLst/>
              </a:prstGeom>
              <a:blipFill rotWithShape="1">
                <a:blip r:embed="rId2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PE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9 CuadroTexto"/>
          <p:cNvSpPr txBox="1"/>
          <p:nvPr>
            <p:custDataLst>
              <p:tags r:id="rId6"/>
            </p:custDataLst>
          </p:nvPr>
        </p:nvSpPr>
        <p:spPr>
          <a:xfrm>
            <a:off x="4583915" y="1793886"/>
            <a:ext cx="5241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PE" dirty="0" smtClean="0"/>
              <a:t>con</a:t>
            </a:r>
            <a:endParaRPr lang="es-PE" dirty="0"/>
          </a:p>
        </p:txBody>
      </p:sp>
      <p:sp>
        <p:nvSpPr>
          <p:cNvPr id="11" name="10 CuadroTexto"/>
          <p:cNvSpPr txBox="1"/>
          <p:nvPr>
            <p:custDataLst>
              <p:tags r:id="rId7"/>
            </p:custDataLst>
          </p:nvPr>
        </p:nvSpPr>
        <p:spPr>
          <a:xfrm>
            <a:off x="251321" y="1267435"/>
            <a:ext cx="86401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PE" sz="2000" dirty="0" smtClean="0"/>
              <a:t>Dada la siguiente función definida por las ecuaciones paramétricas</a:t>
            </a:r>
            <a:endParaRPr lang="es-PE" sz="2000" dirty="0"/>
          </a:p>
        </p:txBody>
      </p:sp>
      <p:sp>
        <p:nvSpPr>
          <p:cNvPr id="12" name="11 CuadroTexto"/>
          <p:cNvSpPr txBox="1"/>
          <p:nvPr>
            <p:custDataLst>
              <p:tags r:id="rId8"/>
            </p:custDataLst>
          </p:nvPr>
        </p:nvSpPr>
        <p:spPr>
          <a:xfrm>
            <a:off x="252336" y="3113965"/>
            <a:ext cx="22538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PE" dirty="0" smtClean="0"/>
              <a:t>Paso 1: Obtendremos</a:t>
            </a:r>
            <a:endParaRPr lang="es-PE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5 CuadroTexto"/>
              <p:cNvSpPr txBox="1"/>
              <p:nvPr>
                <p:custDataLst>
                  <p:tags r:id="rId9"/>
                </p:custDataLst>
              </p:nvPr>
            </p:nvSpPr>
            <p:spPr>
              <a:xfrm>
                <a:off x="251321" y="2258870"/>
                <a:ext cx="1350626" cy="52418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s-PE" dirty="0" smtClean="0"/>
                  <a:t>Obtenga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s-PE" i="1" smtClean="0">
                            <a:latin typeface="Cambria Math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s-PE" b="0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s-PE" b="0" i="1" smtClean="0">
                                <a:latin typeface="Cambria Math"/>
                              </a:rPr>
                              <m:t>𝑑</m:t>
                            </m:r>
                          </m:e>
                          <m:sup>
                            <m:r>
                              <a:rPr lang="es-PE" b="0" i="1" smtClean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es-PE" b="0" i="1" smtClean="0">
                            <a:latin typeface="Cambria Math"/>
                          </a:rPr>
                          <m:t>𝑦</m:t>
                        </m:r>
                      </m:num>
                      <m:den>
                        <m:r>
                          <a:rPr lang="es-PE" b="0" i="1" smtClean="0">
                            <a:latin typeface="Cambria Math"/>
                          </a:rPr>
                          <m:t>𝑑</m:t>
                        </m:r>
                        <m:sSup>
                          <m:sSupPr>
                            <m:ctrlPr>
                              <a:rPr lang="es-PE" b="0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s-PE" b="0" i="1" smtClean="0">
                                <a:latin typeface="Cambria Math"/>
                              </a:rPr>
                              <m:t>𝑥</m:t>
                            </m:r>
                          </m:e>
                          <m:sup>
                            <m:r>
                              <a:rPr lang="es-PE" b="0" i="1" smtClean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</m:den>
                    </m:f>
                  </m:oMath>
                </a14:m>
                <a:endParaRPr lang="es-PE" dirty="0"/>
              </a:p>
            </p:txBody>
          </p:sp>
        </mc:Choice>
        <mc:Fallback xmlns="">
          <p:sp>
            <p:nvSpPr>
              <p:cNvPr id="6" name="5 CuadroTexto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1321" y="2258870"/>
                <a:ext cx="1350626" cy="524182"/>
              </a:xfrm>
              <a:prstGeom prst="rect">
                <a:avLst/>
              </a:prstGeom>
              <a:blipFill rotWithShape="1">
                <a:blip r:embed="rId30"/>
                <a:stretch>
                  <a:fillRect l="-3604" b="-6977"/>
                </a:stretch>
              </a:blipFill>
            </p:spPr>
            <p:txBody>
              <a:bodyPr/>
              <a:lstStyle/>
              <a:p>
                <a:r>
                  <a:rPr lang="es-PE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7 CuadroTexto"/>
          <p:cNvSpPr txBox="1"/>
          <p:nvPr>
            <p:custDataLst>
              <p:tags r:id="rId10"/>
            </p:custDataLst>
          </p:nvPr>
        </p:nvSpPr>
        <p:spPr>
          <a:xfrm>
            <a:off x="246987" y="2753925"/>
            <a:ext cx="12200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PE" b="1" dirty="0" smtClean="0">
                <a:solidFill>
                  <a:schemeClr val="accent1"/>
                </a:solidFill>
              </a:rPr>
              <a:t>Resolución</a:t>
            </a:r>
            <a:endParaRPr lang="es-PE" b="1" dirty="0">
              <a:solidFill>
                <a:schemeClr val="accent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8 CuadroTexto"/>
              <p:cNvSpPr txBox="1"/>
              <p:nvPr>
                <p:custDataLst>
                  <p:tags r:id="rId11"/>
                </p:custDataLst>
              </p:nvPr>
            </p:nvSpPr>
            <p:spPr>
              <a:xfrm>
                <a:off x="1106615" y="4527049"/>
                <a:ext cx="1242391" cy="61824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s-PE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s-PE" b="0" i="1" smtClean="0">
                              <a:latin typeface="Cambria Math"/>
                            </a:rPr>
                            <m:t>𝑑𝑥</m:t>
                          </m:r>
                        </m:num>
                        <m:den>
                          <m:r>
                            <a:rPr lang="es-PE" b="0" i="1" smtClean="0">
                              <a:latin typeface="Cambria Math"/>
                            </a:rPr>
                            <m:t>𝑑𝑡</m:t>
                          </m:r>
                        </m:den>
                      </m:f>
                      <m:r>
                        <a:rPr lang="es-PE" b="0" i="1" smtClean="0">
                          <a:latin typeface="Cambria Math"/>
                        </a:rPr>
                        <m:t>=2</m:t>
                      </m:r>
                      <m:sSup>
                        <m:sSupPr>
                          <m:ctrlPr>
                            <a:rPr lang="es-PE" b="0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s-PE" b="0" i="1" smtClean="0">
                              <a:latin typeface="Cambria Math"/>
                            </a:rPr>
                            <m:t>𝑒</m:t>
                          </m:r>
                        </m:e>
                        <m:sup>
                          <m:r>
                            <a:rPr lang="es-PE" b="0" i="1" smtClean="0">
                              <a:latin typeface="Cambria Math"/>
                            </a:rPr>
                            <m:t>2</m:t>
                          </m:r>
                          <m:r>
                            <a:rPr lang="es-PE" b="0" i="1" smtClean="0">
                              <a:latin typeface="Cambria Math"/>
                            </a:rPr>
                            <m:t>𝑡</m:t>
                          </m:r>
                        </m:sup>
                      </m:sSup>
                    </m:oMath>
                  </m:oMathPara>
                </a14:m>
                <a:endParaRPr lang="es-PE" dirty="0"/>
              </a:p>
            </p:txBody>
          </p:sp>
        </mc:Choice>
        <mc:Fallback xmlns="">
          <p:sp>
            <p:nvSpPr>
              <p:cNvPr id="9" name="8 CuadroTexto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06615" y="4527049"/>
                <a:ext cx="1242391" cy="618246"/>
              </a:xfrm>
              <a:prstGeom prst="rect">
                <a:avLst/>
              </a:prstGeom>
              <a:blipFill rotWithShape="1">
                <a:blip r:embed="rId3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PE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9" name="18 CuadroTexto"/>
          <p:cNvSpPr txBox="1"/>
          <p:nvPr>
            <p:custDataLst>
              <p:tags r:id="rId12"/>
            </p:custDataLst>
          </p:nvPr>
        </p:nvSpPr>
        <p:spPr>
          <a:xfrm>
            <a:off x="964370" y="5217092"/>
            <a:ext cx="10411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PE" dirty="0" smtClean="0"/>
              <a:t>entonces</a:t>
            </a:r>
            <a:endParaRPr lang="es-PE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0" name="19 CuadroTexto"/>
              <p:cNvSpPr txBox="1"/>
              <p:nvPr>
                <p:custDataLst>
                  <p:tags r:id="rId13"/>
                </p:custDataLst>
              </p:nvPr>
            </p:nvSpPr>
            <p:spPr>
              <a:xfrm>
                <a:off x="2706434" y="4527049"/>
                <a:ext cx="1415516" cy="61824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s-PE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s-PE" b="0" i="1" smtClean="0">
                              <a:latin typeface="Cambria Math"/>
                            </a:rPr>
                            <m:t>𝑑𝑦</m:t>
                          </m:r>
                        </m:num>
                        <m:den>
                          <m:r>
                            <a:rPr lang="es-PE" b="0" i="1" smtClean="0">
                              <a:latin typeface="Cambria Math"/>
                            </a:rPr>
                            <m:t>𝑑𝑡</m:t>
                          </m:r>
                        </m:den>
                      </m:f>
                      <m:r>
                        <a:rPr lang="es-PE" b="0" i="1" smtClean="0">
                          <a:latin typeface="Cambria Math"/>
                        </a:rPr>
                        <m:t>=−3</m:t>
                      </m:r>
                      <m:sSup>
                        <m:sSupPr>
                          <m:ctrlPr>
                            <a:rPr lang="es-PE" b="0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s-PE" b="0" i="1" smtClean="0">
                              <a:latin typeface="Cambria Math"/>
                            </a:rPr>
                            <m:t>𝑒</m:t>
                          </m:r>
                        </m:e>
                        <m:sup>
                          <m:r>
                            <a:rPr lang="es-PE" b="0" i="1" smtClean="0">
                              <a:latin typeface="Cambria Math"/>
                            </a:rPr>
                            <m:t>3</m:t>
                          </m:r>
                          <m:r>
                            <a:rPr lang="es-PE" b="0" i="1" smtClean="0">
                              <a:latin typeface="Cambria Math"/>
                            </a:rPr>
                            <m:t>𝑡</m:t>
                          </m:r>
                        </m:sup>
                      </m:sSup>
                    </m:oMath>
                  </m:oMathPara>
                </a14:m>
                <a:endParaRPr lang="es-PE" dirty="0"/>
              </a:p>
            </p:txBody>
          </p:sp>
        </mc:Choice>
        <mc:Fallback xmlns="">
          <p:sp>
            <p:nvSpPr>
              <p:cNvPr id="20" name="19 CuadroTexto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06434" y="4527049"/>
                <a:ext cx="1415516" cy="618246"/>
              </a:xfrm>
              <a:prstGeom prst="rect">
                <a:avLst/>
              </a:prstGeom>
              <a:blipFill rotWithShape="1">
                <a:blip r:embed="rId3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PE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1" name="20 CuadroTexto"/>
          <p:cNvSpPr txBox="1"/>
          <p:nvPr>
            <p:custDataLst>
              <p:tags r:id="rId14"/>
            </p:custDataLst>
          </p:nvPr>
        </p:nvSpPr>
        <p:spPr>
          <a:xfrm>
            <a:off x="5014111" y="3113965"/>
            <a:ext cx="38468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PE" dirty="0" smtClean="0"/>
              <a:t>Paso 2: Ahora procederemos a obtener</a:t>
            </a:r>
            <a:endParaRPr lang="es-PE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2" name="21 CuadroTexto"/>
              <p:cNvSpPr txBox="1"/>
              <p:nvPr>
                <p:custDataLst>
                  <p:tags r:id="rId15"/>
                </p:custDataLst>
              </p:nvPr>
            </p:nvSpPr>
            <p:spPr>
              <a:xfrm>
                <a:off x="6311567" y="3519010"/>
                <a:ext cx="1633011" cy="107818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s-PE" i="1" smtClean="0">
                              <a:latin typeface="Cambria Math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s-PE" b="0" i="1" smtClean="0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s-PE" b="0" i="1" smtClean="0">
                                  <a:latin typeface="Cambria Math"/>
                                </a:rPr>
                                <m:t>𝑑</m:t>
                              </m:r>
                            </m:e>
                            <m:sup>
                              <m:r>
                                <a:rPr lang="es-PE" b="0" i="1" smtClean="0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  <m:r>
                            <a:rPr lang="es-PE" b="0" i="1" smtClean="0">
                              <a:latin typeface="Cambria Math"/>
                            </a:rPr>
                            <m:t>𝑦</m:t>
                          </m:r>
                        </m:num>
                        <m:den>
                          <m:r>
                            <a:rPr lang="es-PE" b="0" i="1" smtClean="0">
                              <a:latin typeface="Cambria Math"/>
                            </a:rPr>
                            <m:t>𝑑</m:t>
                          </m:r>
                          <m:sSup>
                            <m:sSupPr>
                              <m:ctrlPr>
                                <a:rPr lang="es-PE" b="0" i="1" smtClean="0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s-PE" b="0" i="1" smtClean="0">
                                  <a:latin typeface="Cambria Math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s-PE" b="0" i="1" smtClean="0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  <m:r>
                        <a:rPr lang="es-PE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s-PE" b="0" i="1" smtClean="0">
                              <a:latin typeface="Cambria Math"/>
                            </a:rPr>
                          </m:ctrlPr>
                        </m:fPr>
                        <m:num>
                          <m:f>
                            <m:fPr>
                              <m:ctrlPr>
                                <a:rPr lang="es-PE" b="0" i="1" smtClean="0"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es-PE" b="0" i="1" smtClean="0">
                                  <a:latin typeface="Cambria Math"/>
                                </a:rPr>
                                <m:t>𝑑</m:t>
                              </m:r>
                            </m:num>
                            <m:den>
                              <m:r>
                                <a:rPr lang="es-PE" b="0" i="1" smtClean="0">
                                  <a:latin typeface="Cambria Math"/>
                                </a:rPr>
                                <m:t>𝑑𝑡</m:t>
                              </m:r>
                            </m:den>
                          </m:f>
                          <m:d>
                            <m:dPr>
                              <m:begChr m:val="["/>
                              <m:endChr m:val="]"/>
                              <m:ctrlPr>
                                <a:rPr lang="es-PE" b="0" i="1" smtClean="0">
                                  <a:latin typeface="Cambria Math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s-PE" b="0" i="1" smtClean="0"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es-PE" b="0" i="1" smtClean="0">
                                      <a:latin typeface="Cambria Math"/>
                                    </a:rPr>
                                    <m:t>𝑑𝑦</m:t>
                                  </m:r>
                                </m:num>
                                <m:den>
                                  <m:r>
                                    <a:rPr lang="es-PE" b="0" i="1" smtClean="0">
                                      <a:latin typeface="Cambria Math"/>
                                    </a:rPr>
                                    <m:t>𝑑𝑥</m:t>
                                  </m:r>
                                </m:den>
                              </m:f>
                            </m:e>
                          </m:d>
                        </m:num>
                        <m:den>
                          <m:f>
                            <m:fPr>
                              <m:ctrlPr>
                                <a:rPr lang="es-PE" b="0" i="1" smtClean="0"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es-PE" b="0" i="1" smtClean="0">
                                  <a:latin typeface="Cambria Math"/>
                                </a:rPr>
                                <m:t>𝑑𝑥</m:t>
                              </m:r>
                            </m:num>
                            <m:den>
                              <m:r>
                                <a:rPr lang="es-PE" b="0" i="1" smtClean="0">
                                  <a:latin typeface="Cambria Math"/>
                                </a:rPr>
                                <m:t>𝑑𝑡</m:t>
                              </m:r>
                            </m:den>
                          </m:f>
                        </m:den>
                      </m:f>
                    </m:oMath>
                  </m:oMathPara>
                </a14:m>
                <a:endParaRPr lang="es-PE" dirty="0"/>
              </a:p>
            </p:txBody>
          </p:sp>
        </mc:Choice>
        <mc:Fallback xmlns="">
          <p:sp>
            <p:nvSpPr>
              <p:cNvPr id="22" name="21 CuadroTexto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11567" y="3519010"/>
                <a:ext cx="1633011" cy="1078180"/>
              </a:xfrm>
              <a:prstGeom prst="rect">
                <a:avLst/>
              </a:prstGeom>
              <a:blipFill rotWithShape="1">
                <a:blip r:embed="rId3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P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22 CuadroTexto"/>
              <p:cNvSpPr txBox="1"/>
              <p:nvPr>
                <p:custDataLst>
                  <p:tags r:id="rId16"/>
                </p:custDataLst>
              </p:nvPr>
            </p:nvSpPr>
            <p:spPr>
              <a:xfrm>
                <a:off x="6309266" y="4626079"/>
                <a:ext cx="1952137" cy="80490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s-PE" i="1" smtClean="0">
                              <a:latin typeface="Cambria Math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s-PE" b="0" i="1" smtClean="0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s-PE" b="0" i="1" smtClean="0">
                                  <a:latin typeface="Cambria Math"/>
                                </a:rPr>
                                <m:t>𝑑</m:t>
                              </m:r>
                            </m:e>
                            <m:sup>
                              <m:r>
                                <a:rPr lang="es-PE" b="0" i="1" smtClean="0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  <m:r>
                            <a:rPr lang="es-PE" b="0" i="1" smtClean="0">
                              <a:latin typeface="Cambria Math"/>
                            </a:rPr>
                            <m:t>𝑦</m:t>
                          </m:r>
                        </m:num>
                        <m:den>
                          <m:r>
                            <a:rPr lang="es-PE" b="0" i="1" smtClean="0">
                              <a:latin typeface="Cambria Math"/>
                            </a:rPr>
                            <m:t>𝑑</m:t>
                          </m:r>
                          <m:sSup>
                            <m:sSupPr>
                              <m:ctrlPr>
                                <a:rPr lang="es-PE" b="0" i="1" smtClean="0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s-PE" b="0" i="1" smtClean="0">
                                  <a:latin typeface="Cambria Math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s-PE" b="0" i="1" smtClean="0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  <m:r>
                        <a:rPr lang="es-PE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s-PE" b="0" i="1" smtClean="0">
                              <a:latin typeface="Cambria Math"/>
                            </a:rPr>
                          </m:ctrlPr>
                        </m:fPr>
                        <m:num>
                          <m:f>
                            <m:fPr>
                              <m:ctrlPr>
                                <a:rPr lang="es-PE" b="0" i="1" smtClean="0"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es-PE" b="0" i="1" smtClean="0">
                                  <a:latin typeface="Cambria Math"/>
                                </a:rPr>
                                <m:t>𝑑</m:t>
                              </m:r>
                            </m:num>
                            <m:den>
                              <m:r>
                                <a:rPr lang="es-PE" b="0" i="1" smtClean="0">
                                  <a:latin typeface="Cambria Math"/>
                                </a:rPr>
                                <m:t>𝑑𝑡</m:t>
                              </m:r>
                            </m:den>
                          </m:f>
                          <m:d>
                            <m:dPr>
                              <m:begChr m:val="["/>
                              <m:endChr m:val="]"/>
                              <m:ctrlPr>
                                <a:rPr lang="es-PE" b="0" i="1" smtClean="0"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s-PE" b="0" i="1" smtClean="0">
                                  <a:latin typeface="Cambria Math"/>
                                </a:rPr>
                                <m:t>−</m:t>
                              </m:r>
                              <m:f>
                                <m:fPr>
                                  <m:ctrlPr>
                                    <a:rPr lang="es-PE" b="0" i="1" smtClean="0"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es-PE" b="0" i="1" smtClean="0">
                                      <a:latin typeface="Cambria Math"/>
                                    </a:rPr>
                                    <m:t>3</m:t>
                                  </m:r>
                                </m:num>
                                <m:den>
                                  <m:r>
                                    <a:rPr lang="es-PE" b="0" i="1" smtClean="0">
                                      <a:latin typeface="Cambria Math"/>
                                    </a:rPr>
                                    <m:t>2</m:t>
                                  </m:r>
                                </m:den>
                              </m:f>
                              <m:sSup>
                                <m:sSupPr>
                                  <m:ctrlPr>
                                    <a:rPr lang="es-PE" b="0" i="1" smtClean="0">
                                      <a:latin typeface="Cambria Math"/>
                                    </a:rPr>
                                  </m:ctrlPr>
                                </m:sSupPr>
                                <m:e>
                                  <m:r>
                                    <a:rPr lang="es-PE" b="0" i="1" smtClean="0">
                                      <a:latin typeface="Cambria Math"/>
                                    </a:rPr>
                                    <m:t>𝑒</m:t>
                                  </m:r>
                                </m:e>
                                <m:sup>
                                  <m:r>
                                    <a:rPr lang="es-PE" b="0" i="1" smtClean="0">
                                      <a:latin typeface="Cambria Math"/>
                                    </a:rPr>
                                    <m:t>𝑡</m:t>
                                  </m:r>
                                </m:sup>
                              </m:sSup>
                            </m:e>
                          </m:d>
                        </m:num>
                        <m:den>
                          <m:r>
                            <a:rPr lang="es-PE" b="0" i="1" smtClean="0">
                              <a:latin typeface="Cambria Math"/>
                            </a:rPr>
                            <m:t>2</m:t>
                          </m:r>
                          <m:sSup>
                            <m:sSupPr>
                              <m:ctrlPr>
                                <a:rPr lang="es-PE" b="0" i="1" smtClean="0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s-PE" b="0" i="1" smtClean="0">
                                  <a:latin typeface="Cambria Math"/>
                                </a:rPr>
                                <m:t>𝑒</m:t>
                              </m:r>
                            </m:e>
                            <m:sup>
                              <m:r>
                                <a:rPr lang="es-PE" b="0" i="1" smtClean="0">
                                  <a:latin typeface="Cambria Math"/>
                                </a:rPr>
                                <m:t>2</m:t>
                              </m:r>
                              <m:r>
                                <a:rPr lang="es-PE" b="0" i="1" smtClean="0">
                                  <a:latin typeface="Cambria Math"/>
                                </a:rPr>
                                <m:t>𝑡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es-PE" dirty="0"/>
              </a:p>
            </p:txBody>
          </p:sp>
        </mc:Choice>
        <mc:Fallback xmlns="">
          <p:sp>
            <p:nvSpPr>
              <p:cNvPr id="23" name="22 CuadroTexto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09266" y="4626079"/>
                <a:ext cx="1952137" cy="804900"/>
              </a:xfrm>
              <a:prstGeom prst="rect">
                <a:avLst/>
              </a:prstGeom>
              <a:blipFill rotWithShape="1">
                <a:blip r:embed="rId3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P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23 CuadroTexto"/>
              <p:cNvSpPr txBox="1"/>
              <p:nvPr>
                <p:custDataLst>
                  <p:tags r:id="rId17"/>
                </p:custDataLst>
              </p:nvPr>
            </p:nvSpPr>
            <p:spPr>
              <a:xfrm>
                <a:off x="5940672" y="4959170"/>
                <a:ext cx="431528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PE" b="0" i="1" smtClean="0">
                          <a:latin typeface="Cambria Math"/>
                        </a:rPr>
                        <m:t>→</m:t>
                      </m:r>
                    </m:oMath>
                  </m:oMathPara>
                </a14:m>
                <a:endParaRPr lang="es-PE" dirty="0"/>
              </a:p>
            </p:txBody>
          </p:sp>
        </mc:Choice>
        <mc:Fallback xmlns="">
          <p:sp>
            <p:nvSpPr>
              <p:cNvPr id="24" name="23 CuadroTexto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40672" y="4959170"/>
                <a:ext cx="431528" cy="369332"/>
              </a:xfrm>
              <a:prstGeom prst="rect">
                <a:avLst/>
              </a:prstGeom>
              <a:blipFill rotWithShape="1">
                <a:blip r:embed="rId3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P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3 CuadroTexto"/>
              <p:cNvSpPr txBox="1"/>
              <p:nvPr>
                <p:custDataLst>
                  <p:tags r:id="rId18"/>
                </p:custDataLst>
              </p:nvPr>
            </p:nvSpPr>
            <p:spPr>
              <a:xfrm>
                <a:off x="2199387" y="3504156"/>
                <a:ext cx="504433" cy="61645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s-PE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s-PE" b="0" i="1" smtClean="0">
                              <a:latin typeface="Cambria Math"/>
                            </a:rPr>
                            <m:t>𝑑𝑦</m:t>
                          </m:r>
                        </m:num>
                        <m:den>
                          <m:r>
                            <a:rPr lang="es-PE" b="0" i="1" smtClean="0">
                              <a:latin typeface="Cambria Math"/>
                            </a:rPr>
                            <m:t>𝑑𝑥</m:t>
                          </m:r>
                        </m:den>
                      </m:f>
                    </m:oMath>
                  </m:oMathPara>
                </a14:m>
                <a:endParaRPr lang="es-PE" dirty="0"/>
              </a:p>
            </p:txBody>
          </p:sp>
        </mc:Choice>
        <mc:Fallback xmlns="">
          <p:sp>
            <p:nvSpPr>
              <p:cNvPr id="4" name="3 CuadroTexto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99387" y="3504156"/>
                <a:ext cx="504433" cy="616451"/>
              </a:xfrm>
              <a:prstGeom prst="rect">
                <a:avLst/>
              </a:prstGeom>
              <a:blipFill rotWithShape="1">
                <a:blip r:embed="rId3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PE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12 CuadroTexto"/>
          <p:cNvSpPr txBox="1"/>
          <p:nvPr>
            <p:custDataLst>
              <p:tags r:id="rId19"/>
            </p:custDataLst>
          </p:nvPr>
        </p:nvSpPr>
        <p:spPr>
          <a:xfrm>
            <a:off x="971600" y="4149080"/>
            <a:ext cx="9990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PE" dirty="0"/>
              <a:t>p</a:t>
            </a:r>
            <a:r>
              <a:rPr lang="es-PE" dirty="0" smtClean="0"/>
              <a:t>ara ello</a:t>
            </a:r>
            <a:endParaRPr lang="es-PE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5" name="24 CuadroTexto"/>
              <p:cNvSpPr txBox="1"/>
              <p:nvPr>
                <p:custDataLst>
                  <p:tags r:id="rId20"/>
                </p:custDataLst>
              </p:nvPr>
            </p:nvSpPr>
            <p:spPr>
              <a:xfrm>
                <a:off x="1061610" y="5586424"/>
                <a:ext cx="1430520" cy="66499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s-PE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s-PE" b="0" i="1" smtClean="0">
                              <a:latin typeface="Cambria Math"/>
                            </a:rPr>
                            <m:t>𝑑𝑦</m:t>
                          </m:r>
                        </m:num>
                        <m:den>
                          <m:r>
                            <a:rPr lang="es-PE" b="0" i="1" smtClean="0">
                              <a:latin typeface="Cambria Math"/>
                            </a:rPr>
                            <m:t>𝑑𝑥</m:t>
                          </m:r>
                        </m:den>
                      </m:f>
                      <m:r>
                        <a:rPr lang="es-PE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s-PE" b="0" i="1" smtClean="0">
                              <a:latin typeface="Cambria Math"/>
                            </a:rPr>
                          </m:ctrlPr>
                        </m:fPr>
                        <m:num>
                          <m:f>
                            <m:fPr>
                              <m:type m:val="lin"/>
                              <m:ctrlPr>
                                <a:rPr lang="es-PE" b="0" i="1" smtClean="0"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es-PE" b="0" i="1" smtClean="0">
                                  <a:latin typeface="Cambria Math"/>
                                </a:rPr>
                                <m:t>𝑑𝑦</m:t>
                              </m:r>
                            </m:num>
                            <m:den>
                              <m:r>
                                <a:rPr lang="es-PE" b="0" i="1" smtClean="0">
                                  <a:latin typeface="Cambria Math"/>
                                </a:rPr>
                                <m:t>𝑑𝑡</m:t>
                              </m:r>
                            </m:den>
                          </m:f>
                        </m:num>
                        <m:den>
                          <m:f>
                            <m:fPr>
                              <m:type m:val="lin"/>
                              <m:ctrlPr>
                                <a:rPr lang="es-PE" b="0" i="1" smtClean="0"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es-PE" b="0" i="1" smtClean="0">
                                  <a:latin typeface="Cambria Math"/>
                                </a:rPr>
                                <m:t>𝑑𝑥</m:t>
                              </m:r>
                            </m:num>
                            <m:den>
                              <m:r>
                                <a:rPr lang="es-PE" b="0" i="1" smtClean="0">
                                  <a:latin typeface="Cambria Math"/>
                                </a:rPr>
                                <m:t>𝑑𝑡</m:t>
                              </m:r>
                            </m:den>
                          </m:f>
                        </m:den>
                      </m:f>
                    </m:oMath>
                  </m:oMathPara>
                </a14:m>
                <a:endParaRPr lang="es-PE" dirty="0"/>
              </a:p>
            </p:txBody>
          </p:sp>
        </mc:Choice>
        <mc:Fallback xmlns="">
          <p:sp>
            <p:nvSpPr>
              <p:cNvPr id="25" name="24 CuadroTexto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61610" y="5586424"/>
                <a:ext cx="1430520" cy="664990"/>
              </a:xfrm>
              <a:prstGeom prst="rect">
                <a:avLst/>
              </a:prstGeom>
              <a:blipFill rotWithShape="1">
                <a:blip r:embed="rId3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P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13 CuadroTexto"/>
              <p:cNvSpPr txBox="1"/>
              <p:nvPr>
                <p:custDataLst>
                  <p:tags r:id="rId21"/>
                </p:custDataLst>
              </p:nvPr>
            </p:nvSpPr>
            <p:spPr>
              <a:xfrm>
                <a:off x="3279888" y="5608374"/>
                <a:ext cx="1067087" cy="61093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PE" i="1" smtClean="0">
                          <a:latin typeface="Cambria Math"/>
                        </a:rPr>
                        <m:t>=</m:t>
                      </m:r>
                      <m:r>
                        <a:rPr lang="es-PE" b="0" i="1" smtClean="0">
                          <a:latin typeface="Cambria Math"/>
                        </a:rPr>
                        <m:t>−</m:t>
                      </m:r>
                      <m:f>
                        <m:fPr>
                          <m:ctrlPr>
                            <a:rPr lang="es-PE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s-PE" b="0" i="1" smtClean="0">
                              <a:latin typeface="Cambria Math"/>
                            </a:rPr>
                            <m:t>3</m:t>
                          </m:r>
                        </m:num>
                        <m:den>
                          <m:r>
                            <a:rPr lang="es-PE" b="0" i="1" smtClean="0">
                              <a:latin typeface="Cambria Math"/>
                            </a:rPr>
                            <m:t>2</m:t>
                          </m:r>
                        </m:den>
                      </m:f>
                      <m:sSup>
                        <m:sSupPr>
                          <m:ctrlPr>
                            <a:rPr lang="es-PE" b="0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s-PE" b="0" i="1" smtClean="0">
                              <a:latin typeface="Cambria Math"/>
                            </a:rPr>
                            <m:t>𝑒</m:t>
                          </m:r>
                        </m:e>
                        <m:sup>
                          <m:r>
                            <a:rPr lang="es-PE" b="0" i="1" smtClean="0">
                              <a:latin typeface="Cambria Math"/>
                            </a:rPr>
                            <m:t>𝑡</m:t>
                          </m:r>
                        </m:sup>
                      </m:sSup>
                    </m:oMath>
                  </m:oMathPara>
                </a14:m>
                <a:endParaRPr lang="es-PE" dirty="0"/>
              </a:p>
            </p:txBody>
          </p:sp>
        </mc:Choice>
        <mc:Fallback xmlns="">
          <p:sp>
            <p:nvSpPr>
              <p:cNvPr id="14" name="13 CuadroTexto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79888" y="5608374"/>
                <a:ext cx="1067087" cy="610936"/>
              </a:xfrm>
              <a:prstGeom prst="rect">
                <a:avLst/>
              </a:prstGeom>
              <a:blipFill rotWithShape="1">
                <a:blip r:embed="rId3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P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25 CuadroTexto"/>
              <p:cNvSpPr txBox="1"/>
              <p:nvPr>
                <p:custDataLst>
                  <p:tags r:id="rId22"/>
                </p:custDataLst>
              </p:nvPr>
            </p:nvSpPr>
            <p:spPr>
              <a:xfrm>
                <a:off x="6301296" y="5472239"/>
                <a:ext cx="1514966" cy="79207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s-PE" i="1" smtClean="0">
                              <a:latin typeface="Cambria Math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s-PE" b="0" i="1" smtClean="0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s-PE" b="0" i="1" smtClean="0">
                                  <a:latin typeface="Cambria Math"/>
                                </a:rPr>
                                <m:t>𝑑</m:t>
                              </m:r>
                            </m:e>
                            <m:sup>
                              <m:r>
                                <a:rPr lang="es-PE" b="0" i="1" smtClean="0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  <m:r>
                            <a:rPr lang="es-PE" b="0" i="1" smtClean="0">
                              <a:latin typeface="Cambria Math"/>
                            </a:rPr>
                            <m:t>𝑦</m:t>
                          </m:r>
                        </m:num>
                        <m:den>
                          <m:r>
                            <a:rPr lang="es-PE" b="0" i="1" smtClean="0">
                              <a:latin typeface="Cambria Math"/>
                            </a:rPr>
                            <m:t>𝑑</m:t>
                          </m:r>
                          <m:sSup>
                            <m:sSupPr>
                              <m:ctrlPr>
                                <a:rPr lang="es-PE" b="0" i="1" smtClean="0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s-PE" b="0" i="1" smtClean="0">
                                  <a:latin typeface="Cambria Math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s-PE" b="0" i="1" smtClean="0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  <m:r>
                        <a:rPr lang="es-PE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s-PE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s-PE" i="1">
                              <a:latin typeface="Cambria Math"/>
                            </a:rPr>
                            <m:t>−</m:t>
                          </m:r>
                          <m:f>
                            <m:fPr>
                              <m:ctrlPr>
                                <a:rPr lang="es-PE" i="1"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es-PE" i="1">
                                  <a:latin typeface="Cambria Math"/>
                                </a:rPr>
                                <m:t>3</m:t>
                              </m:r>
                            </m:num>
                            <m:den>
                              <m:r>
                                <a:rPr lang="es-PE" i="1">
                                  <a:latin typeface="Cambria Math"/>
                                </a:rPr>
                                <m:t>2</m:t>
                              </m:r>
                            </m:den>
                          </m:f>
                          <m:sSup>
                            <m:sSupPr>
                              <m:ctrlPr>
                                <a:rPr lang="es-PE" i="1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s-PE" i="1">
                                  <a:latin typeface="Cambria Math"/>
                                </a:rPr>
                                <m:t>𝑒</m:t>
                              </m:r>
                            </m:e>
                            <m:sup>
                              <m:r>
                                <a:rPr lang="es-PE" i="1">
                                  <a:latin typeface="Cambria Math"/>
                                </a:rPr>
                                <m:t>𝑡</m:t>
                              </m:r>
                            </m:sup>
                          </m:sSup>
                        </m:num>
                        <m:den>
                          <m:r>
                            <a:rPr lang="es-PE" b="0" i="1" smtClean="0">
                              <a:latin typeface="Cambria Math"/>
                            </a:rPr>
                            <m:t>2</m:t>
                          </m:r>
                          <m:sSup>
                            <m:sSupPr>
                              <m:ctrlPr>
                                <a:rPr lang="es-PE" b="0" i="1" smtClean="0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s-PE" b="0" i="1" smtClean="0">
                                  <a:latin typeface="Cambria Math"/>
                                </a:rPr>
                                <m:t>𝑒</m:t>
                              </m:r>
                            </m:e>
                            <m:sup>
                              <m:r>
                                <a:rPr lang="es-PE" b="0" i="1" smtClean="0">
                                  <a:latin typeface="Cambria Math"/>
                                </a:rPr>
                                <m:t>2</m:t>
                              </m:r>
                              <m:r>
                                <a:rPr lang="es-PE" b="0" i="1" smtClean="0">
                                  <a:latin typeface="Cambria Math"/>
                                </a:rPr>
                                <m:t>𝑡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es-PE" dirty="0"/>
              </a:p>
            </p:txBody>
          </p:sp>
        </mc:Choice>
        <mc:Fallback xmlns="">
          <p:sp>
            <p:nvSpPr>
              <p:cNvPr id="26" name="25 CuadroTexto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01296" y="5472239"/>
                <a:ext cx="1514966" cy="792076"/>
              </a:xfrm>
              <a:prstGeom prst="rect">
                <a:avLst/>
              </a:prstGeom>
              <a:blipFill rotWithShape="1">
                <a:blip r:embed="rId3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P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26 CuadroTexto"/>
              <p:cNvSpPr txBox="1"/>
              <p:nvPr>
                <p:custDataLst>
                  <p:tags r:id="rId23"/>
                </p:custDataLst>
              </p:nvPr>
            </p:nvSpPr>
            <p:spPr>
              <a:xfrm>
                <a:off x="5932702" y="5805330"/>
                <a:ext cx="431528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PE" b="0" i="1" smtClean="0">
                          <a:latin typeface="Cambria Math"/>
                        </a:rPr>
                        <m:t>→</m:t>
                      </m:r>
                    </m:oMath>
                  </m:oMathPara>
                </a14:m>
                <a:endParaRPr lang="es-PE" dirty="0"/>
              </a:p>
            </p:txBody>
          </p:sp>
        </mc:Choice>
        <mc:Fallback xmlns="">
          <p:sp>
            <p:nvSpPr>
              <p:cNvPr id="27" name="26 CuadroTexto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32702" y="5805330"/>
                <a:ext cx="431528" cy="369332"/>
              </a:xfrm>
              <a:prstGeom prst="rect">
                <a:avLst/>
              </a:prstGeom>
              <a:blipFill rotWithShape="1">
                <a:blip r:embed="rId4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P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14 CuadroTexto"/>
              <p:cNvSpPr txBox="1"/>
              <p:nvPr>
                <p:custDataLst>
                  <p:tags r:id="rId24"/>
                </p:custDataLst>
              </p:nvPr>
            </p:nvSpPr>
            <p:spPr>
              <a:xfrm>
                <a:off x="7658560" y="5662526"/>
                <a:ext cx="1188915" cy="61093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PE" i="1" smtClean="0">
                          <a:latin typeface="Cambria Math"/>
                        </a:rPr>
                        <m:t>=</m:t>
                      </m:r>
                      <m:r>
                        <a:rPr lang="es-PE" b="0" i="1" smtClean="0">
                          <a:latin typeface="Cambria Math"/>
                        </a:rPr>
                        <m:t>−</m:t>
                      </m:r>
                      <m:f>
                        <m:fPr>
                          <m:ctrlPr>
                            <a:rPr lang="es-PE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s-PE" b="0" i="1" smtClean="0">
                              <a:latin typeface="Cambria Math"/>
                            </a:rPr>
                            <m:t>3</m:t>
                          </m:r>
                        </m:num>
                        <m:den>
                          <m:r>
                            <a:rPr lang="es-PE" b="0" i="1" smtClean="0">
                              <a:latin typeface="Cambria Math"/>
                            </a:rPr>
                            <m:t>4</m:t>
                          </m:r>
                        </m:den>
                      </m:f>
                      <m:sSup>
                        <m:sSupPr>
                          <m:ctrlPr>
                            <a:rPr lang="es-PE" b="0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s-PE" b="0" i="1" smtClean="0">
                              <a:latin typeface="Cambria Math"/>
                            </a:rPr>
                            <m:t>𝑒</m:t>
                          </m:r>
                        </m:e>
                        <m:sup>
                          <m:r>
                            <a:rPr lang="es-PE" b="0" i="1" smtClean="0">
                              <a:latin typeface="Cambria Math"/>
                            </a:rPr>
                            <m:t>−</m:t>
                          </m:r>
                          <m:r>
                            <a:rPr lang="es-PE" b="0" i="1" smtClean="0">
                              <a:latin typeface="Cambria Math"/>
                            </a:rPr>
                            <m:t>𝑡</m:t>
                          </m:r>
                        </m:sup>
                      </m:sSup>
                    </m:oMath>
                  </m:oMathPara>
                </a14:m>
                <a:endParaRPr lang="es-PE" dirty="0"/>
              </a:p>
            </p:txBody>
          </p:sp>
        </mc:Choice>
        <mc:Fallback xmlns="">
          <p:sp>
            <p:nvSpPr>
              <p:cNvPr id="15" name="14 CuadroTexto"/>
              <p:cNvSpPr txBox="1">
                <a:spLocks noRot="1" noChangeAspect="1" noMove="1" noResize="1" noEditPoints="1" noAdjustHandles="1" noChangeArrowheads="1" noChangeShapeType="1" noTextEdit="1"/>
              </p:cNvSpPr>
              <p:nvPr>
                <p:custDataLst>
                  <p:tags r:id="rId41"/>
                </p:custDataLst>
              </p:nvPr>
            </p:nvSpPr>
            <p:spPr>
              <a:xfrm>
                <a:off x="7658560" y="5662526"/>
                <a:ext cx="1188915" cy="610936"/>
              </a:xfrm>
              <a:prstGeom prst="rect">
                <a:avLst/>
              </a:prstGeom>
              <a:blipFill rotWithShape="1">
                <a:blip r:embed="rId4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PE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7" name="16 Conector recto"/>
          <p:cNvCxnSpPr/>
          <p:nvPr/>
        </p:nvCxnSpPr>
        <p:spPr>
          <a:xfrm flipH="1">
            <a:off x="4571393" y="2938591"/>
            <a:ext cx="607" cy="364075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17 CuadroTexto"/>
              <p:cNvSpPr txBox="1"/>
              <p:nvPr>
                <p:custDataLst>
                  <p:tags r:id="rId25"/>
                </p:custDataLst>
              </p:nvPr>
            </p:nvSpPr>
            <p:spPr>
              <a:xfrm>
                <a:off x="2388412" y="5571184"/>
                <a:ext cx="1087926" cy="64812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PE" i="1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s-PE" i="1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s-PE" i="1">
                              <a:latin typeface="Cambria Math"/>
                            </a:rPr>
                            <m:t>−3</m:t>
                          </m:r>
                          <m:sSup>
                            <m:sSupPr>
                              <m:ctrlPr>
                                <a:rPr lang="es-PE" i="1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s-PE" i="1">
                                  <a:latin typeface="Cambria Math"/>
                                </a:rPr>
                                <m:t>𝑒</m:t>
                              </m:r>
                            </m:e>
                            <m:sup>
                              <m:r>
                                <a:rPr lang="es-PE" i="1">
                                  <a:latin typeface="Cambria Math"/>
                                </a:rPr>
                                <m:t>3</m:t>
                              </m:r>
                              <m:r>
                                <a:rPr lang="es-PE" i="1">
                                  <a:latin typeface="Cambria Math"/>
                                </a:rPr>
                                <m:t>𝑡</m:t>
                              </m:r>
                            </m:sup>
                          </m:sSup>
                        </m:num>
                        <m:den>
                          <m:r>
                            <a:rPr lang="es-PE" i="1">
                              <a:latin typeface="Cambria Math"/>
                            </a:rPr>
                            <m:t>2</m:t>
                          </m:r>
                          <m:sSup>
                            <m:sSupPr>
                              <m:ctrlPr>
                                <a:rPr lang="es-PE" i="1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s-PE" i="1">
                                  <a:latin typeface="Cambria Math"/>
                                </a:rPr>
                                <m:t>𝑒</m:t>
                              </m:r>
                            </m:e>
                            <m:sup>
                              <m:r>
                                <a:rPr lang="es-PE" i="1">
                                  <a:latin typeface="Cambria Math"/>
                                </a:rPr>
                                <m:t>2</m:t>
                              </m:r>
                              <m:r>
                                <a:rPr lang="es-PE" i="1">
                                  <a:latin typeface="Cambria Math"/>
                                </a:rPr>
                                <m:t>𝑡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es-PE" dirty="0"/>
              </a:p>
            </p:txBody>
          </p:sp>
        </mc:Choice>
        <mc:Fallback xmlns="">
          <p:sp>
            <p:nvSpPr>
              <p:cNvPr id="18" name="17 CuadroTexto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88412" y="5571184"/>
                <a:ext cx="1087926" cy="648126"/>
              </a:xfrm>
              <a:prstGeom prst="rect">
                <a:avLst/>
              </a:prstGeom>
              <a:blipFill rotWithShape="1">
                <a:blip r:embed="rId4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PE">
                    <a:noFill/>
                  </a:rPr>
                  <a:t> </a:t>
                </a:r>
              </a:p>
            </p:txBody>
          </p:sp>
        </mc:Fallback>
      </mc:AlternateContent>
    </p:spTree>
    <p:custDataLst>
      <p:tags r:id="rId1"/>
    </p:custDataLst>
    <p:extLst>
      <p:ext uri="{BB962C8B-B14F-4D97-AF65-F5344CB8AC3E}">
        <p14:creationId xmlns:p14="http://schemas.microsoft.com/office/powerpoint/2010/main" val="19995449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8" grpId="0"/>
      <p:bldP spid="9" grpId="0"/>
      <p:bldP spid="19" grpId="0"/>
      <p:bldP spid="20" grpId="0"/>
      <p:bldP spid="21" grpId="0"/>
      <p:bldP spid="22" grpId="0"/>
      <p:bldP spid="23" grpId="0"/>
      <p:bldP spid="24" grpId="0"/>
      <p:bldP spid="4" grpId="0"/>
      <p:bldP spid="13" grpId="0"/>
      <p:bldP spid="25" grpId="0"/>
      <p:bldP spid="14" grpId="0"/>
      <p:bldP spid="26" grpId="0"/>
      <p:bldP spid="27" grpId="0"/>
      <p:bldP spid="15" grpId="0"/>
      <p:bldP spid="1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3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es-PE" dirty="0"/>
              <a:t>Derivadas de ecuaciones paramétricas</a:t>
            </a:r>
          </a:p>
        </p:txBody>
      </p:sp>
      <p:sp>
        <p:nvSpPr>
          <p:cNvPr id="4" name="1 Marcador de contenido"/>
          <p:cNvSpPr>
            <a:spLocks noGrp="1"/>
          </p:cNvSpPr>
          <p:nvPr>
            <p:ph idx="1"/>
            <p:custDataLst>
              <p:tags r:id="rId3"/>
            </p:custDataLst>
          </p:nvPr>
        </p:nvSpPr>
        <p:spPr>
          <a:xfrm>
            <a:off x="0" y="692696"/>
            <a:ext cx="9144000" cy="2304256"/>
          </a:xfrm>
          <a:ln>
            <a:noFill/>
          </a:ln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s-PE" sz="2400" b="1" dirty="0" smtClean="0">
                <a:solidFill>
                  <a:srgbClr val="FF0000"/>
                </a:solidFill>
              </a:rPr>
              <a:t>Bibliografía</a:t>
            </a:r>
          </a:p>
          <a:p>
            <a:r>
              <a:rPr lang="es-PE" sz="2400" dirty="0"/>
              <a:t>[1] </a:t>
            </a:r>
            <a:r>
              <a:rPr lang="es-PE" sz="2400" dirty="0" err="1"/>
              <a:t>Arya</a:t>
            </a:r>
            <a:r>
              <a:rPr lang="es-PE" sz="2400" dirty="0"/>
              <a:t>, </a:t>
            </a:r>
            <a:r>
              <a:rPr lang="es-PE" sz="2400" dirty="0" err="1"/>
              <a:t>Jagdish</a:t>
            </a:r>
            <a:r>
              <a:rPr lang="es-PE" sz="2400" dirty="0"/>
              <a:t> C. (2009) </a:t>
            </a:r>
            <a:r>
              <a:rPr lang="es-PE" sz="2400" i="1" dirty="0"/>
              <a:t>Matemática aplicada a la Administración</a:t>
            </a:r>
            <a:r>
              <a:rPr lang="es-PE" sz="2400" dirty="0"/>
              <a:t>. Ed 5. México, D.F. Pearson. </a:t>
            </a:r>
          </a:p>
          <a:p>
            <a:r>
              <a:rPr lang="es-PE" sz="2400" dirty="0"/>
              <a:t>[2] </a:t>
            </a:r>
            <a:r>
              <a:rPr lang="es-PE" sz="2400" dirty="0" err="1"/>
              <a:t>Haeussler</a:t>
            </a:r>
            <a:r>
              <a:rPr lang="es-PE" sz="2400" dirty="0"/>
              <a:t>, </a:t>
            </a:r>
            <a:r>
              <a:rPr lang="es-PE" sz="2400" dirty="0" err="1"/>
              <a:t>Ernest</a:t>
            </a:r>
            <a:r>
              <a:rPr lang="es-PE" sz="2400" dirty="0"/>
              <a:t> F. (2008). </a:t>
            </a:r>
            <a:r>
              <a:rPr lang="es-PE" sz="2400" i="1" dirty="0"/>
              <a:t>Matemática para Administración y Economía</a:t>
            </a:r>
            <a:r>
              <a:rPr lang="es-PE" sz="2400" dirty="0"/>
              <a:t>. Ed 12. Pearson Educación. 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4751790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THEME_BG_IMAGE" val=""/>
  <p:tag name="MMPROD_UIDATA" val="&lt;database version=&quot;9.0&quot;&gt;&lt;object type=&quot;1&quot; unique_id=&quot;10001&quot;&gt;&lt;property id=&quot;20141&quot; value=&quot;semana_01_1.1_A_InecuacionLinealConUnaVariable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3&quot; value=&quot;1&quot;/&gt;&lt;property id=&quot;20184&quot; value=&quot;7&quot;/&gt;&lt;property id=&quot;20193&quot; value=&quot;-1&quot;/&gt;&lt;property id=&quot;20224&quot; value=&quot;C:\USIL - Virtual\Matematica 2\presentaciones_adobe\semana 2 tema 2&quot;/&gt;&lt;property id=&quot;20250&quot; value=&quot;0&quot;/&gt;&lt;property id=&quot;20251&quot; value=&quot;0&quot;/&gt;&lt;property id=&quot;20259&quot; value=&quot;0&quot;/&gt;&lt;property id=&quot;20700&quot; value=&quot;0&quot;/&gt;&lt;object type=&quot;2&quot; unique_id=&quot;10002&quot;&gt;&lt;object type=&quot;3&quot; unique_id=&quot;10003&quot;&gt;&lt;property id=&quot;20148&quot; value=&quot;5&quot;/&gt;&lt;property id=&quot;20300&quot; value=&quot;Diapositiva 1 - &amp;quot;Derivadas de ecuaciones paramétricas&amp;quot;&quot;/&gt;&lt;property id=&quot;20307&quot; value=&quot;256&quot;/&gt;&lt;property id=&quot;20309&quot; value=&quot;-1&quot;/&gt;&lt;/object&gt;&lt;object type=&quot;3&quot; unique_id=&quot;10004&quot;&gt;&lt;property id=&quot;20148&quot; value=&quot;5&quot;/&gt;&lt;property id=&quot;20300&quot; value=&quot;Diapositiva 2&quot;/&gt;&lt;property id=&quot;20307&quot; value=&quot;258&quot;/&gt;&lt;property id=&quot;20309&quot; value=&quot;-1&quot;/&gt;&lt;/object&gt;&lt;object type=&quot;3&quot; unique_id=&quot;10295&quot;&gt;&lt;property id=&quot;20148&quot; value=&quot;5&quot;/&gt;&lt;property id=&quot;20300&quot; value=&quot;Diapositiva 3&quot;/&gt;&lt;property id=&quot;20307&quot; value=&quot;268&quot;/&gt;&lt;property id=&quot;20309&quot; value=&quot;-1&quot;/&gt;&lt;/object&gt;&lt;object type=&quot;3&quot; unique_id=&quot;10297&quot;&gt;&lt;property id=&quot;20148&quot; value=&quot;5&quot;/&gt;&lt;property id=&quot;20300&quot; value=&quot;Diapositiva 4&quot;/&gt;&lt;property id=&quot;20307&quot; value=&quot;269&quot;/&gt;&lt;property id=&quot;20309&quot; value=&quot;-1&quot;/&gt;&lt;/object&gt;&lt;object type=&quot;3&quot; unique_id=&quot;10915&quot;&gt;&lt;property id=&quot;20148&quot; value=&quot;5&quot;/&gt;&lt;property id=&quot;20300&quot; value=&quot;Diapositiva 7&quot;/&gt;&lt;property id=&quot;20307&quot; value=&quot;270&quot;/&gt;&lt;property id=&quot;20309&quot; value=&quot;-1&quot;/&gt;&lt;/object&gt;&lt;object type=&quot;3&quot; unique_id=&quot;10952&quot;&gt;&lt;property id=&quot;20148&quot; value=&quot;5&quot;/&gt;&lt;property id=&quot;20300&quot; value=&quot;Diapositiva 5&quot;/&gt;&lt;property id=&quot;20307&quot; value=&quot;271&quot;/&gt;&lt;property id=&quot;20309&quot; value=&quot;-1&quot;/&gt;&lt;/object&gt;&lt;object type=&quot;3&quot; unique_id=&quot;11037&quot;&gt;&lt;property id=&quot;20148&quot; value=&quot;5&quot;/&gt;&lt;property id=&quot;20300&quot; value=&quot;Diapositiva 6&quot;/&gt;&lt;property id=&quot;20307&quot; value=&quot;272&quot;/&gt;&lt;property id=&quot;20309&quot; value=&quot;-1&quot;/&gt;&lt;/object&gt;&lt;object type=&quot;3&quot; unique_id=&quot;11155&quot;&gt;&lt;property id=&quot;20148&quot; value=&quot;5&quot;/&gt;&lt;property id=&quot;20300&quot; value=&quot;Diapositiva 8&quot;/&gt;&lt;property id=&quot;20307&quot; value=&quot;273&quot;/&gt;&lt;property id=&quot;20309&quot; value=&quot;-1&quot;/&gt;&lt;/object&gt;&lt;object type=&quot;3&quot; unique_id=&quot;11233&quot;&gt;&lt;property id=&quot;20148&quot; value=&quot;5&quot;/&gt;&lt;property id=&quot;20300&quot; value=&quot;Diapositiva 9&quot;/&gt;&lt;property id=&quot;20307&quot; value=&quot;274&quot;/&gt;&lt;property id=&quot;20309&quot; value=&quot;-1&quot;/&gt;&lt;/object&gt;&lt;/object&gt;&lt;object type=&quot;8&quot; unique_id=&quot;10010&quot;&gt;&lt;/object&gt;&lt;object type=&quot;10&quot; unique_id=&quot;10373&quot;&gt;&lt;object type=&quot;11&quot; unique_id=&quot;10374&quot;&gt;&lt;property id=&quot;20180&quot; value=&quot;0&quot;/&gt;&lt;property id=&quot;20181&quot; value=&quot;0&quot;/&gt;&lt;property id=&quot;20183&quot; value=&quot;1&quot;/&gt;&lt;/object&gt;&lt;object type=&quot;12&quot; unique_id=&quot;10376&quot;&gt;&lt;/object&gt;&lt;/object&gt;&lt;object type=&quot;4&quot; unique_id=&quot;10375&quot;&gt;&lt;/object&gt;&lt;/object&gt;&lt;/database&gt;"/>
  <p:tag name="MMPROD_TAG_VCONFIG" val="PD94bWwgdmVyc2lvbj0iMS4wIj8+DQo8Y29uZmlndXJhdGlvbj4NCgk8Y29sb3JzPg0KCQk8dWljb2xvciBuYW1lPSJwcmltYXJ5IiB2YWx1ZT0iMHg2Rjg0ODgiLz4NCgkJPHVpY29sb3IgbmFtZT0iZ2xvdyIgdmFsdWU9IjB4MzVEMzM0Ii8+DQoJCTx1aWNvbG9yIG5hbWU9InRleHQiIHZhbHVlPSIweEZGRkZGRiIvPg0KCQk8dWljb2xvciBuYW1lPSJsaWdodCIgdmFsdWU9IjB4NEU1RDYwIi8+DQoJCTx1aWNvbG9yIG5hbWU9InNoYWRvdyIgdmFsdWU9IjB4MDAwMDAwIi8+DQoJCTx1aWNvbG9yIG5hbWU9ImJhY2tncm91bmQiIHZhbHVlPSIweDcyNzk3MSIvPg0KCQk8dWljb2xvciBuYW1lPSJub3Rlc1RleHRCYWNrZ3JvdW5kIiB2YWx1ZT0iMHhGRkZGRkYiLz4NCgk8L2NvbG9ycz4NCgk8bGF5b3V0Pg0KCQk8dWlzaG93IG5hbWU9InByZXNlbnRhdGlvbnRpdGxlIiB2YWx1ZT0idHJ1ZSIvPg0KCQk8dWlzaG93IG5hbWU9InByZXNlbnRlcnBob3RvIiB2YWx1ZT0idHJ1ZSIvPg0KCQk8dWlzaG93IG5hbWU9InByZXNlbnRlcm5hbWUiIHZhbHVlPSJ0cnVlIi8+DQoJCTx1aXNob3cgbmFtZT0icHJlc2VudGVydGl0bGUiIHZhbHVlPSJ0cnVlIi8+DQoJCTx1aXNob3cgbmFtZT0icHJlc2VudGVyZW1haWwiIHZhbHVlPSJ0cnVlIi8+DQoJCTx1aXNob3cgbmFtZT0icHJlc2VudGVyYmlvIiB2YWx1ZT0idHJ1ZSIvPg0KCQk8dWlzaG93IG5hbWU9ImNvbXBhbnlsb2dvIiB2YWx1ZT0idHJ1ZSIvPg0KCQk8dWlzaG93IG5hbWU9InNpZGViYXIiIHZhbHVlPSJ0cnVlIi8+DQoJCTx1aXNob3cgbmFtZT0ib3V0bGluZSIgdmFsdWU9InRydWUiLz4NCgkJPHVpc2hvdyBuYW1lPSJ0aHVtYm5haWwiIHZhbHVlPSJ0cnVlIi8+DQoJCTx1aXNob3cgbmFtZT0ibm90ZXMiIHZhbHVlPSJ0cnVlIi8+DQoJCTx1aXNob3cgbmFtZT0ic2VhcmNo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Nob3cgbmFtZT0iY2N0ZXh0aGlnaGxpZ2h0aW5nIiB2YWx1ZT0idHJ1ZSIvPg0KCQk8dWlyZXBsYWNlIG5hbWU9ImxvZ28iIHZhbHVlPSIiLz4NCgkJPHVpcmVwbGFjZSBuYW1lPSJiZ2ltYWdlIiB2YWx1ZT0iIi8+DQoJCTx1aXJlcGxhY2UgbmFtZT0iaW5pdGlhbHRhYiIgdmFsdWU9Im91dGxpbmUiLz4NCgkJPHVpc2hvdyBuYW1lPSJxdWl6IiB2YWx1ZT0idHJ1ZSIvPg0KCTwvbGF5b3V0Pg0KCTxwcmVsb2FkZXI+PHNldEJvb2wgbmFtZT0iZGlzYWJsZUFzc2V0UHJlbG9hZGVyIiB2YWx1ZT0idHJ1ZSIvPjwvcHJlbG9hZGVyPj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BdXMiLz4NCgkJPHVpdGV4dCBuYW1lPSJET0NXUkFQX1RJVExFIiB2YWx1ZT0iUHJlc2VudGVyLUFuaGFuZyIvPg0KCQk8dWl0ZXh0IG5hbWU9IkRPQ1dSQVBfTVNHIiB2YWx1ZT0iQXVmIG1laW5lbSBBcmJlaXRzcGxhdHogc3BlaWNoZXJuIi8+DQoJCTx1aXRleHQgbmFtZT0iRE9DV1JBUF9QUk9NUFQiIHZhbHVlPSJadW0gSGVydW50ZXJsYWRlbiBrbGlja2VuIi8+DQoJPC9sYW5ndWFnZT4NCgk8bGFuZ3VhZ2UgaWQ9ImZy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lICVuIi8+DQoJCTwhLS0gc3Vic3RpdHV0aW9uOiAlbiA9PSBzbGlkZSBudW1iZXIgLS0+DQoJCTwhLS0gc3Vic3RpdHV0aW9uOiAldCA9PSB0b3RhbCBzbGlkZSBjb3VudCAtLT4NCgkJPHVpdGV4dCBuYW1lPSJTQ1JVQkJBUlNUQVRVU19TTElERUlORk8iIHZhbHVlPSJEaWFwb3NpdGl2ZSAlbiAvICV0IHwgIi8+DQoJCTx1aXRleHQgbmFtZT0iU0NSVUJCQVJTVEFUVVNfU1RPUFBFRCIgdmFsdWU9IkFycsOqdMOpZSIvPg0KCQk8dWl0ZXh0IG5hbWU9IlNDUlVCQkFSU1RBVFVTX1BMQVlJTkciIHZhbHVlPSJMZWN0dXJlIi8+DQoJCTx1aXRleHQgbmFtZT0iU0NSVUJCQVJTVEFUVVNfTk9BVURJTyIgdmFsdWU9IlBhcyBkZSBzb24iLz4NCgkJPHVpdGV4dCBuYW1lPSJTQ1JVQkJBUlNUQVRVU19WSURQTEFZSU5HIiB2YWx1ZT0iTGVjdHVyZSB2aWTDqW8gZW4gY291cnMiLz4NCgkJPHVpdGV4dCBuYW1lPSJTQ1JVQkJBUlNUQVRVU19MT0FESU5HIiB2YWx1ZT0iQ2hhcmdlbWVudCBlbiBjb3VycyIvPg0KCQk8dWl0ZXh0IG5hbWU9IlNDUlVCQkFSU1RBVFVTX0JVRkZFUklORyIgdmFsdWU9Ik1pc2UgZW4gbcOpbW9pcmUiLz4NCgkJPHVpdGV4dCBuYW1lPSJTQ1JVQkJBUlNUQVRVU19RVUVTVElPTiIgdmFsdWU9IlLDqXBvbmRyZSDDoCBsYSBxdWVzdGlvbiIvPg0KCQk8dWl0ZXh0IG5hbWU9IlNDUlVCQkFSU1RBVFVTX1JFVklFV1FVSVoiIHZhbHVlPSJSw6l2aXNpb24gZHUgcXVlc3Rpb25uYWlyZSIvPg0KCQk8IS0tIHN1YnN0aXR1dGlvbjogJW0gPT0gbWludXRlcyByZW1haW5pbmcgLS0+DQoJCTwhLS0gc3Vic3RpdHV0aW9uOiAlcyA9PSBzZWNvbmRzIHJlbWFpbmluZyAtLT4NCgkJPHVpdGV4dCBuYW1lPSJFTEFQU0VEIiB2YWx1ZT0iJW0gbWludXRlcyAlcyBzZWNvbmRlcyByZXN0YW50ZXMiLz4NCgkJPHVpdGV4dCBuYW1lPSJOT1RGT1VORCIgdmFsdWU9IlJpZW4gdHJvdXbDqSIvPg0KCQk8dWl0ZXh0IG5hbWU9IkFUVEFDSE1FTlRTIiB2YWx1ZT0iUGnDqGNlcyBqb2ludGVzIi8+DQoJCTwhLS0gc3Vic3RpdHV0aW9uOiAlcCA9PSBjdXJyZW50IHNwZWFrZXIncyB0aXRsZSAtLT4NCgkJPHVpdGV4dCBuYW1lPSJCSU9XSU5fVElUTEUiIHZhbHVlPSJCaW8gOiAlcCIvPg0KCQk8dWl0ZXh0IG5hbWU9IkJJT0JUTl9USVRMRSIgdmFsdWU9IkJpbyA6Ii8+DQoJCTx1aXRleHQgbmFtZT0iRElWSURFUkJUTl9USVRMRSIgdmFsdWU9InwiLz4NCgkJPHVpdGV4dCBuYW1lPSJDT05UQUNUQlROX1RJVExFIiB2YWx1ZT0iQ29udGFjdCIvPg0KCQk8dWl0ZXh0IG5hbWU9IlRBQl9RVUlaIiB2YWx1ZT0iUXVpeiIvPg0KCQk8dWl0ZXh0IG5hbWU9IlRBQl9PVVRMSU5FIiB2YWx1ZT0iUGxhbiIvPg0KCQk8dWl0ZXh0IG5hbWU9IlRBQl9USFVNQiIgdmFsdWU9IkRpYXBvcyIvPg0KCQk8dWl0ZXh0IG5hbWU9IlRBQl9OT1RFUyIgdmFsdWU9Ik5vdGVzIi8+DQoJCTx1aXRleHQgbmFtZT0iVEFCX1NFQVJDSCIgdmFsdWU9IlJlY2hlcmNoZSIvPg0KCQk8dWl0ZXh0IG5hbWU9IlNMSURFX0hFQURJTkciIHZhbHVlPSJUaXRyZSBkZSBsYSBkaWFwb3NpdGl2ZSIvPg0KCQk8dWl0ZXh0IG5hbWU9IkRVUkFUSU9OX0hFQURJTkciIHZhbHVlPSJEdXLDqWUiLz4NCgkJPHVpdGV4dCBuYW1lPSJTRUFSQ0hfSEVBRElORyIgdmFsdWU9IlJlY2hlcmNoZSBkZSB0ZXh0ZSA6Ii8+DQoJCTx1aXRleHQgbmFtZT0iVEhVTUJfSEVBRElORyIgdmFsdWU9IkRpYXBvc2l0aXZlIi8+DQoJCTx1aXRleHQgbmFtZT0iVEhVTUJfSU5GTyIgdmFsdWU9IlRpdHJlL2R1csOpZSIvPg0KCQk8dWl0ZXh0IG5hbWU9IkFUVEFDSE5BTUVfSEVBRElORyIgdmFsdWU9Ik5vbSBkZSBmaWNoaWVyIi8+DQoJCTx1aXRleHQgbmFtZT0iQVRUQUNIU0laRV9IRUFESU5HIiB2YWx1ZT0iVGFpbGxlIi8+DQoJCTx1aXRleHQgbmFtZT0iU0xJREVfTk9URVMiIHZhbHVlPSJDb21tZW50YWlyZXMgZGVzIGRpYXBvc2l0aXZlcyIvPg0KCQk8IS0tcXVpeiBwb2QgYW5kIG1lc3NhZ2UgYm94IHRleHRzLS0+DQoJCTx1aXRleHQgbmFtZT0iUVVJWlBPRF9RVUlaX0FUVEVNUFQiIHZhbHVlPSJUZW50YXRpdmUgZGUgcXVlc3Rpb25uYWlyZSA6Ii8+DQoJCTx1aXRleHQgbmFtZT0iUVVJWlBPRF9RVUlaX0FUVEVNUFRfVkFMVUUiIHZhbHVlPSIlbiBzdXIgJXQiLz4NCgkJPHVpdGV4dCBuYW1lPSJRVUlaUE9EX1FVSVpfU0NPUkUiIHZhbHVlPSJOb3RlIG9idGVudWUgOiIvPg0KCQk8dWl0ZXh0IG5hbWU9IlFVSVpQT0RfUVVJWl9QQVNTU0NPUkUiIHZhbHVlPSJOb3RlIGQnYWRtaXNzaWJpbGl0w6nCoDoiLz4NCgkJPHVpdGV4dCBuYW1lPSJRVUlaUE9EX1FVSVpfTUFYU0NPUkUiIHZhbHVlPSJOb3RlIG1heGltYWxlIDoiLz4NCgkJPHVpdGV4dCBuYW1lPSJRVUlaUE9EX1FVRVNBVE1QVF9TVFIiIHZhbHVlPSJUZW50YXRpdmUgOiAlbiBzdXIgJXQiLz4NCgkJPHVpdGV4dCBuYW1lPSJRVUlaUE9EX1FVRVNUWVBFX1NUUiIgdmFsdWU9IlR5cGU6ICVzIi8+DQoJCTx1aXRleHQgbmFtZT0iUVVJWlBPRF9RVUVTVFlQRV9HUkQiIHZhbHVlPSJOb3TDqSIvPg0KCQk8dWl0ZXh0IG5hbWU9IlFVSVpQT0RfUVVFU1RZUEVfU1ZZIiB2YWx1ZT0iRW5xdcOqdGUiLz4NCgkJPHVpdGV4dCBuYW1lPSJRVUlaUE9EX1FVSVpBVE1QVF9JTkYiIHZhbHVlPSJJbGxpbWl0w6kiLz4NCgkJPHVpdGV4dCBuYW1lPSJRVUlaUE9EX1FVRVNBVE1QVF9JTkYiIHZhbHVlPSJJbGxpbWl0w6kiLz4NCgkJPHVpdGV4dCBuYW1lPSJXQVJOSU5HTVNHX1lFU1NUUklORyIgdmFsdWU9Ik91aSIvPg0KCQk8dWl0ZXh0IG5hbWU9IldBUk5JTkdNU0dfTk9TVFJJTkciIHZhbHVlPSJOb24iLz4NCgkJPHVpdGV4dCBuYW1lPSJXQVJOSU5HTVNHX1RJVExFU1RSSU5HIiB2YWx1ZT0iQXZlcnRpc3NlbWVudCBkZSBuYXZpZ2F0aW9uIGR1IHF1ZXN0aW9ubmFpcmUiLz4NCgkJPHVpdGV4dCBuYW1lPSJXQVJOSU5HTVNHX01TR1NUUklORyIgdmFsdWU9IlZvdXMgbidhdmV6IHBhcyByw6lwb25kdSDDoCBjZXJ0YWluZXMgcXVlc3Rpb25zIGRlIGNlIHF1ZXN0aW9ubmFpcmUuJiN4QTsmI3hBO1NpIHZvdXMgY2xpcXVleiBzdXIgT3VpLCB2b3VzIHF1aXR0ZXJleiBsZSBxdWVzdGlvbm5haXJlLiBDbGlxdWV6IHN1ciBOb24gcG91ciBjb250aW51ZXIgbGUgcXVlc3Rpb25uYWlyZS4iLz4NCgkJPHVpdGV4dCBuYW1lPSJJTkZPUk1BVElPTl9IMjY0X0ZMQVNIUExBWUVSIiB2YWx1ZT0iTGEgdmVyc2lvbiBkZSBGbGFzaCBQbGF5ZXIgYWN0dWVsbGVtZW50IGluc3RhbGzDqWUgc3VyIHZvdHJlIG1hY2hpbmUgbmUgcHJlbmQgcGFzIGVuIGNoYXJnZSBjZSB0eXBlIGRlIHZpZMOpby4gQ2xpcXVleiBzdXIgbGEgem9uZSB2aWTDqW8gcG91ciB0w6lsw6ljaGFyZ2VyIGxhIGRlcm5pw6hyZSB2ZXJzaW9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TW9udHJlciBsJ2VuY2FkcsOpIGF1eCBwYXJ0aWNpcGFudHMiLz4NCgkJPHVpdGV4dCBuYW1lPSJNVVRFIiB2YWx1ZT0iTXVldCIvPg0KCQk8dWl0ZXh0IG5hbWU9IkRPQ1dSQVBfVElUTEUiIHZhbHVlPSJQacOoY2Ugam9pbnRlIFByZXNlbnRlciIvPg0KCQk8dWl0ZXh0IG5hbWU9IkRPQ1dSQVBfTVNHIiB2YWx1ZT0iRW5yZWdpc3RyZXIgc3VyIG1vbiBvcmRpbmF0ZXVyIi8+DQoJCTx1aXRleHQgbmFtZT0iRE9DV1JBUF9QUk9NUFQiIHZhbHVlPSJDbGlxdWVyIHBvdXIgdMOpbMOpY2hhcmdlciIvPg0KCTwvbGFuZ3VhZ2U+DQoJPGxhbmd1YWdlIGlkPSJqYSI+DQoJCTwhLS0gZm9ybWF0IGZvciB1aWZvbnQgdmFsdWUgaXMgImZvbnQsc2l6ZSxpc2JvbGQsaXNpdGFsaWMsaXNzaGFkb3dlZCIgLS0+DQoJCTx1aWZvbnQgbmFtZT0iRk9OVF9RVUlaWklORyIgdmFsdWU9IlZlcmRhbmEsOSxmYWxzZSxmYWxzZSxmYWxzZSIvPg0KCQk8dWlmb250IG5hbWU9IkZPTlRfU0NSVUJTVEFUVVMiIHZhbHVlPSJWZXJkYW5hLDExLGZhbHNlLGZhbHNlLHRydWUiLz4NCgkJPHVpZm9udCBuYW1lPSJGT05UX1NDUlVCVElNRSIgdmFsdWU9IlZlcmRhbmEsOSxmYWxzZSxmYWxzZSx0cnVlIi8+DQoJCTx1aWZvbnQgbmFtZT0iRk9OVF9FTEFQU0VEVElNRSIgdmFsdWU9IlZlcmRhbmEsMTEsdHJ1ZSxmYWxzZSxmYWxzZSIvPg0KCQk8dWlmb250IG5hbWU9IkZPTlRfVVRJTFNNRU5VIiB2YWx1ZT0iVmVyZGFuYSw5LHRydWUsZmFsc2UsZmFsc2UiLz4NCgkJPHVpZm9udCBuYW1lPSJGT05UX1RBQlMiIHZhbHVlPSJWZXJkYW5hLDEwLGZhbHNlLGZhbHNlLGZhbHNlIi8+DQoJCTx1aWZvbnQgbmFtZT0iRk9OVF9QUkVTRU5UQVRJT05OQU1FIiB2YWx1ZT0iVmVyZGFuYSwxNSxmYWxzZSxmYWxzZSx0cnVlIi8+DQoJCTx1aWZvbnQgbmFtZT0iRk9OVF9QUkVTRU5URVJOQU1FIiB2YWx1ZT0iVmVyZGFuYSwxNSx0cnVlLGZhbHNlLHRydWUiLz4NCgkJPHVpZm9udCBuYW1lPSJGT05UX1BSRVNFTlRFUlRJVExFIiB2YWx1ZT0iVmVyZGFuYSwxMS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MTEsZmFsc2UsZmFsc2UsdHJ1ZSIvPg0KCQk8dWlmb250IG5hbWU9IkZPTlRfQklPV0lOIiB2YWx1ZT0iVmVyZGFuYSwxMSxmYWxzZSxmYWxzZSxmYWxzZSIvPg0KCQk8dWlmb250IG5hbWU9IkZPTlRfTElTVEhFQURJTkciIHZhbHVlPSJWZXJkYW5hLDExLGZhbHNlLGZhbHNlLGZhbHNlIi8+DQoJCTx1aWZvbnQgbmFtZT0iRk9OVF9XSU5USVRMRSIgdmFsdWU9IlZlcmRhbmEsMTE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44K544Op44Kk44OJIDogJW4iLz4NCgkJPCEtLSBzdWJzdGl0dXRpb246ICVuID09IHNsaWRlIG51bWJlciAtLT4NCgkJPCEtLSBzdWJzdGl0dXRpb246ICV0ID09IHRvdGFsIHNsaWRlIGNvdW50IC0tPg0KCQk8dWl0ZXh0IG5hbWU9IlNDUlVCQkFSU1RBVFVTX1NMSURFSU5GTyIgdmFsdWU9IuOCueODqeOCpOODiSA6ICVuIC8gJXQgfCAiLz4NCgkJPHVpdGV4dCBuYW1lPSJTQ1JVQkJBUlNUQVRVU19TVE9QUEVEIiB2YWx1ZT0i5YGc5q2iIi8+DQoJCTx1aXRleHQgbmFtZT0iU0NSVUJCQVJTVEFUVVNfUExBWUlORyIgdmFsdWU9IuWGjeeUn+S4rSIvPg0KCQk8dWl0ZXh0IG5hbWU9IlNDUlVCQkFSU1RBVFVTX05PQVVESU8iIHZhbHVlPSLpn7Plo7DjgarjgZciLz4NCgkJPHVpdGV4dCBuYW1lPSJTQ1JVQkJBUlNUQVRVU19WSURQTEFZSU5HIiB2YWx1ZT0i44OT44OH44Kq5YaN55Sf5LitIi8+DQoJCTx1aXRleHQgbmFtZT0iU0NSVUJCQVJTVEFUVVNfTE9BRElORyIgdmFsdWU9IuODreODvOODieS4rSIvPg0KCQk8dWl0ZXh0IG5hbWU9IlNDUlVCQkFSU1RBVFVTX0JVRkZFUklORyIgdmFsdWU9IuODkOODg+ODleOCoeS4rSIvPg0KCQk8dWl0ZXh0IG5hbWU9IlNDUlVCQkFSU1RBVFVTX1FVRVNUSU9OIiB2YWx1ZT0i6LOq5ZWP44Gr562U44GI44Gm5LiL44GV44GEIi8+DQoJCTx1aXRleHQgbmFtZT0iU0NSVUJCQVJTVEFUVVNfUkVWSUVXUVVJWiIgdmFsdWU9IuOCr+OCpOOCuuOCkuODrOODk+ODpeODvOOBl+OBpuOBhOOBvuOBmSIvPg0KCQk8IS0tIHN1YnN0aXR1dGlvbjogJW0gPT0gbWludXRlcyByZW1haW5pbmcgLS0+DQoJCTwhLS0gc3Vic3RpdHV0aW9uOiAlcyA9PSBzZWNvbmRzIHJlbWFpbmluZyAtLT4NCgkJPHVpdGV4dCBuYW1lPSJFTEFQU0VEIiB2YWx1ZT0i5q6L44KKIDogJW0g5YiGICVzIOenkiIvPg0KCQk8dWl0ZXh0IG5hbWU9Ik5PVEZPVU5EIiB2YWx1ZT0i5L2V44KC6KaL44Gk44GL44KK44G+44Gb44KTIi8+DQoJCTx1aXRleHQgbmFtZT0iQVRUQUNITUVOVFMiIHZhbHVlPSLmt7vku5giLz4NCgkJPCEtLSBzdWJzdGl0dXRpb246ICVwID09IGN1cnJlbnQgc3BlYWtlcidzIHRpdGxlIC0tPg0KCQk8dWl0ZXh0IG5hbWU9IkJJT1dJTl9USVRMRSIgdmFsdWU9Iue1jOattCA6ICVwIi8+DQoJCTx1aXRleHQgbmFtZT0iQklPQlROX1RJVExFIiB2YWx1ZT0i57WM5q20Ii8+DQoJCTx1aXRleHQgbmFtZT0iRElWSURFUkJUTl9USVRMRSIgdmFsdWU9InwiLz4NCgkJPHVpdGV4dCBuYW1lPSJDT05UQUNUQlROX1RJVExFIiB2YWx1ZT0i44GK5ZWP44GE5ZCI44KP44GbIi8+DQoJCTx1aXRleHQgbmFtZT0iVEFCX1FVSVoiIHZhbHVlPSLjgq/jgqTjgroiLz4NCgkJPHVpdGV4dCBuYW1lPSJUQUJfT1VUTElORSIgdmFsdWU9IuOCouOCpuODiOODqeOCpOODsyIvPg0KCQk8dWl0ZXh0IG5hbWU9IlRBQl9USFVNQiIgdmFsdWU9IuOCteODoOODjeODvOODqyIvPg0KCQk8dWl0ZXh0IG5hbWU9IlRBQl9OT1RFUyIgdmFsdWU9IuODjuODvOODiCIvPg0KCQk8dWl0ZXh0IG5hbWU9IlRBQl9TRUFSQ0giIHZhbHVlPSLmpJzntKIiLz4NCgkJPHVpdGV4dCBuYW1lPSJTTElERV9IRUFESU5HIiB2YWx1ZT0i44K544Op44Kk44OJ44K/44Kk44OI44OrIi8+DQoJCTx1aXRleHQgbmFtZT0iRFVSQVRJT05fSEVBRElORyIgdmFsdWU9IumVt+OBlSIvPg0KCQk8dWl0ZXh0IG5hbWU9IlNFQVJDSF9IRUFESU5HIiB2YWx1ZT0i5qSc57Si44GZ44KL44OG44Kt44K544OIIDogIi8+DQoJCTx1aXRleHQgbmFtZT0iVEhVTUJfSEVBRElORyIgdmFsdWU9IuOCueODqeOCpOODiSIvPg0KCQk8dWl0ZXh0IG5hbWU9IlRIVU1CX0lORk8iIHZhbHVlPSLjgrnjg6njgqTjg4njgr/jgqTjg4jjg6sgLyDplbfjgZUiLz4NCgkJPHVpdGV4dCBuYW1lPSJBVFRBQ0hOQU1FX0hFQURJTkciIHZhbHVlPSLjg5XjgqHjgqTjg6vlkI0iLz4NCgkJPHVpdGV4dCBuYW1lPSJBVFRBQ0hTSVpFX0hFQURJTkciIHZhbHVlPSLjgrXjgqTjgroiLz4NCgkJPHVpdGV4dCBuYW1lPSJTTElERV9OT1RFUyIgdmFsdWU9IuOCueODqeOCpOODieODjuODvOODiCIvPg0KCQk8IS0tcXVpeiBwb2QgYW5kIG1lc3NhZ2UgYm94IHRleHRzLS0+DQoJCTx1aXRleHQgbmFtZT0iUVVJWlBPRF9RVUlaX0FUVEVNUFQiIHZhbHVlPSLjgq/jgqTjgrroqabooYzlm57mlbAgOiAiLz4NCgkJPHVpdGV4dCBuYW1lPSJRVUlaUE9EX1FVSVpfQVRURU1QVF9WQUxVRSIgdmFsdWU9IiVuIC8gJXQiLz4NCgkJPHVpdGV4dCBuYW1lPSJRVUlaUE9EX1FVSVpfU0NPUkUiIHZhbHVlPSLjgrnjgrPjgqIgOiAiLz4NCgkJPHVpdGV4dCBuYW1lPSJRVUlaUE9EX1FVSVpfUEFTU1NDT1JFIiB2YWx1ZT0i5ZCI5qC854K5IDoiLz4NCgkJPHVpdGV4dCBuYW1lPSJRVUlaUE9EX1FVSVpfTUFYU0NPUkUiIHZhbHVlPSLmnIDpq5jlvpfngrkgOiAiLz4NCgkJPHVpdGV4dCBuYW1lPSJRVUlaUE9EX1FVRVNBVE1QVF9TVFIiIHZhbHVlPSLoqabooYzlm57mlbAgOiAlbiAvICV0Ii8+DQoJCTx1aXRleHQgbmFtZT0iUVVJWlBPRF9RVUVTVFlQRV9TVFIiIHZhbHVlPSLjgr/jgqTjg5cgOiAlcyIvPg0KCQk8dWl0ZXh0IG5hbWU9IlFVSVpQT0RfUVVFU1RZUEVfR1JEIiB2YWx1ZT0i6KmV5L6hIi8+DQoJCTx1aXRleHQgbmFtZT0iUVVJWlBPRF9RVUVTVFlQRV9TVlkiIHZhbHVlPSLjgqLjg7PjgrHjg7zjg4giLz4NCgkJPHVpdGV4dCBuYW1lPSJRVUlaUE9EX1FVSVpBVE1QVF9JTkYiIHZhbHVlPSLnhKHliLbpmZAiLz4NCgkJPHVpdGV4dCBuYW1lPSJRVUlaUE9EX1FVRVNBVE1QVF9JTkYiIHZhbHVlPSLnhKHliLbpmZAiLz4NCgkJPHVpdGV4dCBuYW1lPSJXQVJOSU5HTVNHX1lFU1NUUklORyIgdmFsdWU9IuOBr+OBhCIvPg0KCQk8dWl0ZXh0IG5hbWU9IldBUk5JTkdNU0dfTk9TVFJJTkciIHZhbHVlPSLjgYTjgYTjgYgiLz4NCgkJPHVpdGV4dCBuYW1lPSJXQVJOSU5HTVNHX1RJVExFU1RSSU5HIiB2YWx1ZT0i44Kv44Kk44K644Gu44OK44OT44Ky44O844K344On44Oz44Gr6Zai44GZ44KL6K2m5ZGKIi8+DQoJCTx1aXRleHQgbmFtZT0iV0FSTklOR01TR19NU0dTVFJJTkciIHZhbHVlPSLjgZPjga7jgq/jgqTjgrrjgavjga/jgIHjgb7jgaDop6PnrZTjgZfjgabjgYTjgarjgYTos6rllY/jgYzjgYLjgorjgb7jgZnjgIImI3hBOyYjeEE7IOOCr+OCpOOCuuOCkue1guS6huOBmeOCi+OBq+OBr+OAgeOAjOOBr+OBhOOAjeOCkuOCr+ODquODg+OCr+OBl+OBvuOBmeOAguOCr+OCpOOCuuOCkue2muihjOOBmeOCi+OBq+OBr+OAgeOAjOOBhOOBhOOBiOOAjeOCkuOCr+ODquODg+OCr+OBl+OBvuOBmeOAgiIvPg0KCQk8dWl0ZXh0IG5hbWU9IklORk9STUFUSU9OX0gyNjRfRkxBU0hQTEFZRVIiIHZhbHVlPSLjgYrkvb/jgYTjga7jgrPjg7Pjg5Tjg6Xjg7zjgr/jgavnj77lnKjjgqTjg7Pjgrnjg4jjg7zjg6vjgZXjgozjgabjgYTjgosgRmxhc2ggUGxheWVyIOOBruODkOODvOOCuOODp+ODs+OBr+OAgeOBk+OBruODk+ODh+OCquOCkuOCteODneODvOODiOOBl+OBpuOBhOOBvuOBm+OCk+OAguacgOaWsOOBriBGbGFzaCBQbGF5ZXIg44KS44OA44Km44Oz44Ot44O844OJ44GZ44KL44Gr44Gv44CB44OT44OH44Kq6aCY5Z+f44KS44Kv44Oq44OD44Kv44GX44Gm44GP44Gg44GV44GE44CC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uOCteOCpOODieODkOODvOOCkuWPguWKoOiAheOBq+imi+OBm+OCiyIvPg0KCQk8dWl0ZXh0IG5hbWU9Ik1VVEUiIHZhbHVlPSLjg5/jg6Xjg7zjg4giLz4NCgkJPHVpdGV4dCBuYW1lPSJET0NXUkFQX1RJVExFIiB2YWx1ZT0iUHJlc2VudGVyIOa3u+S7mOODleOCoeOCpOODqyIvPg0KCQk8dWl0ZXh0IG5hbWU9IkRPQ1dSQVBfTVNHIiB2YWx1ZT0i44Oe44Kk44Kz44Oz44OU44Ol44O844K/44Gr5L+d5a2YIi8+DQoJCTx1aXRleHQgbmFtZT0iRE9DV1JBUF9QUk9NUFQiIHZhbHVlPSLjgq/jg6rjg4Pjgq/jgZfjgabjg4Djgqbjg7Pjg63jg7zjg4kiLz4NCgk8L2xhbmd1YWdlPg0KCTxsYW5ndWFnZSBpZD0ia28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S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S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yKrOudvOydtOuTnCAlbiIvPg0KCQk8IS0tIHN1YnN0aXR1dGlvbjogJW4gPT0gc2xpZGUgbnVtYmVyIC0tPg0KCQk8IS0tIHN1YnN0aXR1dGlvbjogJXQgPT0gdG90YWwgc2xpZGUgY291bnQgLS0+DQoJCTx1aXRleHQgbmFtZT0iU0NSVUJCQVJTVEFUVVNfU0xJREVJTkZPIiB2YWx1ZT0i7Iqs65287J2065OcICVuIC8gJXQgfCAiLz4NCgkJPHVpdGV4dCBuYW1lPSJTQ1JVQkJBUlNUQVRVU19TVE9QUEVEIiB2YWx1ZT0i7KSR7KeA65CoIi8+DQoJCTx1aXRleHQgbmFtZT0iU0NSVUJCQVJTVEFUVVNfUExBWUlORyIgdmFsdWU9IuyerOyDnSIvPg0KCQk8dWl0ZXh0IG5hbWU9IlNDUlVCQkFSU1RBVFVTX05PQVVESU8iIHZhbHVlPSLsmKTrlJTsmKQg7JeG7J2MIi8+DQoJCTx1aXRleHQgbmFtZT0iU0NSVUJCQVJTVEFUVVNfVklEUExBWUlORyIgdmFsdWU9Iuu5hOuUlOyYpCDsnqzsg50g7KSRIi8+DQoJCTx1aXRleHQgbmFtZT0iU0NSVUJCQVJTVEFUVVNfTE9BRElORyIgdmFsdWU9IuuhnOuUqSIvPg0KCQk8dWl0ZXh0IG5hbWU9IlNDUlVCQkFSU1RBVFVTX0JVRkZFUklORyIgdmFsdWU9IuuyhO2NvOungSIvPg0KCQk8dWl0ZXh0IG5hbWU9IlNDUlVCQkFSU1RBVFVTX1FVRVNUSU9OIiB2YWx1ZT0i7KeI66y47JeQIOuLte2VmOq4sCIvPg0KCQk8dWl0ZXh0IG5hbWU9IlNDUlVCQkFSU1RBVFVTX1JFVklFV1FVSVoiIHZhbHVlPSLsp4jrrLgg64uk7Iuc67O06riwIi8+DQoJCTwhLS0gc3Vic3RpdHV0aW9uOiAlbSA9PSBtaW51dGVzIHJlbWFpbmluZyAtLT4NCgkJPCEtLSBzdWJzdGl0dXRpb246ICVzID09IHNlY29uZHMgcmVtYWluaW5nIC0tPg0KCQk8dWl0ZXh0IG5hbWU9IkVMQVBTRUQiIHZhbHVlPSIlbeu2hCAlc+y0iCDrgqjsnYwiLz4NCgkJPHVpdGV4dCBuYW1lPSJOT1RGT1VORCIgdmFsdWU9IuyXhuydjCIvPg0KCQk8dWl0ZXh0IG5hbWU9IkFUVEFDSE1FTlRTIiB2YWx1ZT0i7LKo67aAIO2MjOydvCIvPg0KCQk8IS0tIHN1YnN0aXR1dGlvbjogJXAgPT0gY3VycmVudCBzcGVha2VyJ3MgdGl0bGUgLS0+DQoJCTx1aXRleHQgbmFtZT0iQklPV0lOX1RJVExFIiB2YWx1ZT0i6rK966ClIOyGjOqwnDogJXAiLz4NCgkJPHVpdGV4dCBuYW1lPSJCSU9CVE5fVElUTEUiIHZhbHVlPSLqsr3roKUg7IaM6rCcIi8+DQoJCTx1aXRleHQgbmFtZT0iRElWSURFUkJUTl9USVRMRSIgdmFsdWU9InwiLz4NCgkJPHVpdGV4dCBuYW1lPSJDT05UQUNUQlROX1RJVExFIiB2YWx1ZT0i7Jew65297LKYIi8+DQoJCTx1aXRleHQgbmFtZT0iVEFCX1FVSVoiIHZhbHVlPSLtgLTspogiLz4NCgkJPHVpdGV4dCBuYW1lPSJUQUJfT1VUTElORSIgdmFsdWU9IuqwnOyalCIvPg0KCQk8dWl0ZXh0IG5hbWU9IlRBQl9USFVNQiIgdmFsdWU9Iuy2leyGjO2MkCIvPg0KCQk8dWl0ZXh0IG5hbWU9IlRBQl9OT1RFUyIgdmFsdWU9IuuFuO2KuCIvPg0KCQk8dWl0ZXh0IG5hbWU9IlRBQl9TRUFSQ0giIHZhbHVlPSLqsoDsg4kiLz4NCgkJPHVpdGV4dCBuYW1lPSJTTElERV9IRUFESU5HIiB2YWx1ZT0i7Iqs65287J2065OcIOygnOuqqSIvPg0KCQk8dWl0ZXh0IG5hbWU9IkRVUkFUSU9OX0hFQURJTkciIHZhbHVlPSLsnqzsg53si5zqsIQiLz4NCgkJPHVpdGV4dCBuYW1lPSJTRUFSQ0hfSEVBRElORyIgdmFsdWU9Iu2FjeyKpO2KuCDqsoDsg4k6Ii8+DQoJCTx1aXRleHQgbmFtZT0iVEhVTUJfSEVBRElORyIgdmFsdWU9IuyKrOudvOydtOuTnCIvPg0KCQk8dWl0ZXh0IG5hbWU9IlRIVU1CX0lORk8iIHZhbHVlPSLsoJzrqqkv7J6s7IOd7Iuc6rCEIi8+DQoJCTx1aXRleHQgbmFtZT0iQVRUQUNITkFNRV9IRUFESU5HIiB2YWx1ZT0i7YyM7J28IOydtOumhCIvPg0KCQk8dWl0ZXh0IG5hbWU9IkFUVEFDSFNJWkVfSEVBRElORyIgdmFsdWU9Iu2BrOq4sCIvPg0KCQk8dWl0ZXh0IG5hbWU9IlNMSURFX05PVEVTIiB2YWx1ZT0i7Iqs65287J2065OcIOuFuO2KuCIvPg0KCQk8IS0tcXVpeiBwb2QgYW5kIG1lc3NhZ2UgYm94IHRleHRzLS0+DQoJCTx1aXRleHQgbmFtZT0iUVVJWlBPRF9RVUlaX0FUVEVNUFQiIHZhbHVlPSLtgLTspogg7Iuc64+EIO2an+yImDoiLz4NCgkJPHVpdGV4dCBuYW1lPSJRVUlaUE9EX1FVSVpfQVRURU1QVF9WQUxVRSIgdmFsdWU9IiVuLyV0Ii8+DQoJCTx1aXRleHQgbmFtZT0iUVVJWlBPRF9RVUlaX1NDT1JFIiB2YWx1ZT0i65Od7KCQOiIvPg0KCQk8dWl0ZXh0IG5hbWU9IlFVSVpQT0RfUVVJWl9QQVNTU0NPUkUiIHZhbHVlPSLthrXqs7wg7KCQ7IiYOiIvPg0KCQk8dWl0ZXh0IG5hbWU9IlFVSVpQT0RfUVVJWl9NQVhTQ09SRSIgdmFsdWU9Iuy1nOqzoCDsoJDsiJg6Ii8+DQoJCTx1aXRleHQgbmFtZT0iUVVJWlBPRF9RVUVTQVRNUFRfU1RSIiB2YWx1ZT0i7Iuc64+EIO2an+yImDogJW4vJXQiLz4NCgkJPHVpdGV4dCBuYW1lPSJRVUlaUE9EX1FVRVNUWVBFX1NUUiIgdmFsdWU9IuycoO2YlTogJXMiLz4NCgkJPHVpdGV4dCBuYW1lPSJRVUlaUE9EX1FVRVNUWVBFX0dSRCIgdmFsdWU9IuygkOyImCDrp6TquLDquLAg7JmE66OMIi8+DQoJCTx1aXRleHQgbmFtZT0iUVVJWlBPRF9RVUVTVFlQRV9TVlkiIHZhbHVlPSLshKTrrLgg7KGw7IKsIi8+DQoJCTx1aXRleHQgbmFtZT0iUVVJWlBPRF9RVUlaQVRNUFRfSU5GIiB2YWx1ZT0i66y07ZWcIi8+DQoJCTx1aXRleHQgbmFtZT0iUVVJWlBPRF9RVUVTQVRNUFRfSU5GIiB2YWx1ZT0i66y07ZWcIi8+DQoJCTx1aXRleHQgbmFtZT0iV0FSTklOR01TR19ZRVNTVFJJTkciIHZhbHVlPSLsmIgiLz4NCgkJPHVpdGV4dCBuYW1lPSJXQVJOSU5HTVNHX05PU1RSSU5HIiB2YWx1ZT0i7JWE64uI7JikIi8+DQoJCTx1aXRleHQgbmFtZT0iV0FSTklOR01TR19USVRMRVNUUklORyIgdmFsdWU9Iu2AtOymiCDrgrTruYTqsozsnbTshZgg6rK96rOgIi8+DQoJCTx1aXRleHQgbmFtZT0iV0FSTklOR01TR19NU0dTVFJJTkciIHZhbHVlPSLsnbQg7YC07KaI7JeQ7IScIOyLnOuPhO2VmOyngCDslYrsnYAg7KeI66y47J20IOyeiOyKteuLiOuLpC4mI3hBOyYjeEE77YC07KaI66W8IOyiheujjO2VmOugpOuptCBb7JiIXeulvCDtgbTrpq3tlZjqs6AsIO2AtOymiOulvCDqs4Tsho3tlZjroKTrqbQgW+yVhOuLiOyYpF3rpbwg7YG066at7ZWY7Iut7Iuc7JikLiIvPg0KCQk8dWl0ZXh0IG5hbWU9IklORk9STUFUSU9OX0gyNjRfRkxBU0hQTEFZRVIiIHZhbHVlPSLsi5zsiqTthZzsl5Ag7ISk7LmY65CY7Ja0IOyeiOuKlCDtmITsnqwg67KE7KCE7J2YIEZsYXNoIFBsYXllcuuKlCDsnbQg67mE65SU7Jik66W8IOyngOybkO2VmOyngCDslYrsirXri4jri6QuIOy1nOyLoCBGbGFzaCBQbGF5ZXLrpbwg64uk7Jq066Gc65Oc7ZWY66Ck66m0IOu5hOuUlOyYpCDsmIHsl63snYQg7YG066at7ZWY7Iut7Iuc7Jik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ssLjsl6zsnpDsl5Dqsowg7IS466GcIOunieuMgCDrs7TsnbTquLAiLz4NCgkJPHVpdGV4dCBuYW1lPSJNVVRFIiB2YWx1ZT0i7J2M7IaM6rGwIi8+DQoJCTx1aXRleHQgbmFtZT0iRE9DV1JBUF9USVRMRSIgdmFsdWU9IlByZXNlbnRlciDtjIzsnbwg7LKo67aAIi8+DQoJCTx1aXRleHQgbmFtZT0iRE9DV1JBUF9NU0ciIHZhbHVlPSLrgrQg7Lu07ZOo7YSw7JeQIOyggOyepSIvPg0KCQk8dWl0ZXh0IG5hbWU9IkRPQ1dSQVBfUFJPTVBUIiB2YWx1ZT0i7YG066at7ZWY7JesIOuLpOyatOuhnOuTnCIvPg0KCTwvbGFuZ3VhZ2U+DQoJPGxhbmd1YWdlIGlkPSJlcy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YSAlbiIvPg0KCQk8IS0tIHN1YnN0aXR1dGlvbjogJW4gPT0gc2xpZGUgbnVtYmVyIC0tPg0KCQk8IS0tIHN1YnN0aXR1dGlvbjogJXQgPT0gdG90YWwgc2xpZGUgY291bnQgLS0+DQoJCTx1aXRleHQgbmFtZT0iU0NSVUJCQVJTVEFUVVNfU0xJREVJTkZPIiB2YWx1ZT0iRGlhcG9zaXRpdmEgJW4gLyAldCB8ICIvPg0KCQk8dWl0ZXh0IG5hbWU9IlNDUlVCQkFSU1RBVFVTX1NUT1BQRUQiIHZhbHVlPSJEZXRlbmlkYSIvPg0KCQk8dWl0ZXh0IG5hbWU9IlNDUlVCQkFSU1RBVFVTX1BMQVlJTkciIHZhbHVlPSJSZXByb2R1Y2llbmRvIi8+DQoJCTx1aXRleHQgbmFtZT0iU0NSVUJCQVJTVEFUVVNfTk9BVURJTyIgdmFsdWU9IlNpbiBzb25pZG8iLz4NCgkJPHVpdGV4dCBuYW1lPSJTQ1JVQkJBUlNUQVRVU19WSURQTEFZSU5HIiB2YWx1ZT0iVsOtZGVvIGVuIHJlcHJvZC4iLz4NCgkJPHVpdGV4dCBuYW1lPSJTQ1JVQkJBUlNUQVRVU19MT0FESU5HIiB2YWx1ZT0iQ2FyZ2FuZG8iLz4NCgkJPHVpdGV4dCBuYW1lPSJTQ1JVQkJBUlNUQVRVU19CVUZGRVJJTkciIHZhbHVlPSJBbG1hY2VuYW5kbyBlbiBiw7pmZXIiLz4NCgkJPHVpdGV4dCBuYW1lPSJTQ1JVQkJBUlNUQVRVU19RVUVTVElPTiIgdmFsdWU9IkNvbnRlc3RhciBwcmVndW50YSIvPg0KCQk8dWl0ZXh0IG5hbWU9IlNDUlVCQkFSU1RBVFVTX1JFVklFV1FVSVoiIHZhbHVlPSJSZXZpc2FuZG8gcHJ1ZWJhIi8+DQoJCTwhLS0gc3Vic3RpdHV0aW9uOiAlbSA9PSBtaW51dGVzIHJlbWFpbmluZyAtLT4NCgkJPCEtLSBzdWJzdGl0dXRpb246ICVzID09IHNlY29uZHMgcmVtYWluaW5nIC0tPg0KCQk8dWl0ZXh0IG5hbWU9IkVMQVBTRUQiIHZhbHVlPSIlbSBtaW51dG9zICVzIHNlZ3VuZG9zIHJlc3RhbnRlcyIvPg0KCQk8dWl0ZXh0IG5hbWU9Ik5PVEZPVU5EIiB2YWx1ZT0iTm8gc2UgaGEgZW5jb250cmFkbyBuYWRhIi8+DQoJCTx1aXRleHQgbmFtZT0iQVRUQUNITUVOVFMiIHZhbHVlPSJBcmNoaXZvcyBhZGp1bnRvcyIvPg0KCQk8IS0tIHN1YnN0aXR1dGlvbjogJXAgPT0gY3VycmVudCBzcGVha2VyJ3MgdGl0bGUgLS0+DQoJCTx1aXRleHQgbmFtZT0iQklPV0lOX1RJVExFIiB2YWx1ZT0iQmlvZ3JhZsOtYTogJXAiLz4NCgkJPHVpdGV4dCBuYW1lPSJCSU9CVE5fVElUTEUiIHZhbHVlPSJCaW9ncmFmw61hIi8+DQoJCTx1aXRleHQgbmFtZT0iRElWSURFUkJUTl9USVRMRSIgdmFsdWU9InwiLz4NCgkJPHVpdGV4dCBuYW1lPSJDT05UQUNUQlROX1RJVExFIiB2YWx1ZT0iQ29udGFjdG8iLz4NCgkJPHVpdGV4dCBuYW1lPSJUQUJfUVVJWiIgdmFsdWU9IlBydWViYSIvPg0KCQk8dWl0ZXh0IG5hbWU9IlRBQl9PVVRMSU5FIiB2YWx1ZT0iQ29udG9ybm8iLz4NCgkJPHVpdGV4dCBuYW1lPSJUQUJfVEhVTUIiIHZhbHVlPSJNaW5pYXQuIi8+DQoJCTx1aXRleHQgbmFtZT0iVEFCX05PVEVTIiB2YWx1ZT0iTm90YXMiLz4NCgkJPHVpdGV4dCBuYW1lPSJUQUJfU0VBUkNIIiB2YWx1ZT0iQnVzY2FyIi8+DQoJCTx1aXRleHQgbmFtZT0iU0xJREVfSEVBRElORyIgdmFsdWU9IlTDrXR1bG8gZGUgZGlhcG9zaXRpdmEiLz4NCgkJPHVpdGV4dCBuYW1lPSJEVVJBVElPTl9IRUFESU5HIiB2YWx1ZT0iRHVyYWMuIi8+DQoJCTx1aXRleHQgbmFtZT0iU0VBUkNIX0hFQURJTkciIHZhbHVlPSJCdXNjYXIgdGV4dG86Ii8+DQoJCTx1aXRleHQgbmFtZT0iVEhVTUJfSEVBRElORyIgdmFsdWU9IkRpYXBvc2l0aXZhIi8+DQoJCTx1aXRleHQgbmFtZT0iVEhVTUJfSU5GTyIgdmFsdWU9IkR1ci4vVMOtdC4gZGlhcC4iLz4NCgkJPHVpdGV4dCBuYW1lPSJBVFRBQ0hOQU1FX0hFQURJTkciIHZhbHVlPSJOb21icmUgZGUgYXJjaGl2byIvPg0KCQk8dWl0ZXh0IG5hbWU9IkFUVEFDSFNJWkVfSEVBRElORyIgdmFsdWU9IlRhbWHDsW8iLz4NCgkJPHVpdGV4dCBuYW1lPSJTTElERV9OT1RFUyIgdmFsdWU9Ik5vdGFzIGRlIGRpYXBvc2l0aXZhIi8+DQoJCTwhLS1xdWl6IHBvZCBhbmQgbWVzc2FnZSBib3ggdGV4dHMtLT4NCgkJPHVpdGV4dCBuYW1lPSJRVUlaUE9EX1FVSVpfQVRURU1QVCIgdmFsdWU9IkludGVudG8gZGUgcHJ1ZWJhOiIvPg0KCQk8dWl0ZXh0IG5hbWU9IlFVSVpQT0RfUVVJWl9BVFRFTVBUX1ZBTFVFIiB2YWx1ZT0iJW4gZGUgJXQiLz4NCgkJPHVpdGV4dCBuYW1lPSJRVUlaUE9EX1FVSVpfU0NPUkUiIHZhbHVlPSJQdW50dWFjacOzbjoiLz4NCgkJPHVpdGV4dCBuYW1lPSJRVUlaUE9EX1FVSVpfUEFTU1NDT1JFIiB2YWx1ZT0iUHVudHVhY2nDs24gcGFyYSBhcHJvYmFyOiIvPg0KCQk8dWl0ZXh0IG5hbWU9IlFVSVpQT0RfUVVJWl9NQVhTQ09SRSIgdmFsdWU9IlB1bnR1YWNpw7NuIG3DoXhpbWE6Ii8+DQoJCTx1aXRleHQgbmFtZT0iUVVJWlBPRF9RVUVTQVRNUFRfU1RSIiB2YWx1ZT0iSW50ZW50b3M6ICVuIGRlICV0Ii8+DQoJCTx1aXRleHQgbmFtZT0iUVVJWlBPRF9RVUVTVFlQRV9TVFIiIHZhbHVlPSJUaXBvOiAlcyIvPg0KCQk8dWl0ZXh0IG5hbWU9IlFVSVpQT0RfUVVFU1RZUEVfR1JEIiB2YWx1ZT0iQ29uIHB1bnR1YWNpw7NuIi8+DQoJCTx1aXRleHQgbmFtZT0iUVVJWlBPRF9RVUVTVFlQRV9TVlkiIHZhbHVlPSJFbmN1ZXN0YSIvPg0KCQk8dWl0ZXh0IG5hbWU9IlFVSVpQT0RfUVVJWkFUTVBUX0lORiIgdmFsdWU9IkluZmluaXRvIi8+DQoJCTx1aXRleHQgbmFtZT0iUVVJWlBPRF9RVUVTQVRNUFRfSU5GIiB2YWx1ZT0iSW5maW5pdG8iLz4NCgkJPHVpdGV4dCBuYW1lPSJXQVJOSU5HTVNHX1lFU1NUUklORyIgdmFsdWU9IlPDrSIvPg0KCQk8dWl0ZXh0IG5hbWU9IldBUk5JTkdNU0dfTk9TVFJJTkciIHZhbHVlPSJObyIvPg0KCQk8dWl0ZXh0IG5hbWU9IldBUk5JTkdNU0dfVElUTEVTVFJJTkciIHZhbHVlPSJBdmlzbyBkZSBuYXZlZ2FjacOzbiBkZSBwcnVlYmEiLz4NCgkJPHVpdGV4dCBuYW1lPSJXQVJOSU5HTVNHX01TR1NUUklORyIgdmFsdWU9IkhheSBwcmVndW50YXMgc2luIGludGVudG9zIGVuIGVzdGEgcHJ1ZWJhLiYjeEE7JiN4QTtQYXJhIHNhbGlyIGRlIGxhIHBydWViYSwgaGFnYSBjbGljIGVuIFPDrS4gUGFyYSBjb250aW51YXIsIGhhZ2EgY2xpYyBlbiBOby4iLz4NCgkJPHVpdGV4dCBuYW1lPSJJTkZPUk1BVElPTl9IMjY0X0ZMQVNIUExBWUVSIiB2YWx1ZT0iTGEgdmVyc2nDs24gYWN0dWFsIGRlIEZsYXNoIFBsYXllciBpbnN0YWxhZGEgZW4gZWwgb3JkZW5hZG9yIG5vIGVzIGNvbXBhdGlibGUgY29uIGVzdGUgdsOtZGVvLiBIYWdhIGNsaWMgZW4gZWwgw6FyZWEgZGUgdsOtZGVvIHBhcmEgZGVzY2FyZ2FyIGxhIMO6bHRpbWEgdmVyc2nDs24gZGUgRmxhc2ggUGxheWVyLiIvPg0KCQk8IS0tIHN1YnN0aXR1dGlvbjogJXAgPT0gcHJlc2VudGF0aW9uIHRpdGxlIC0tPg0KCQk8IS0tIHN1YnN0aXR1dGlvbjogJXMgPT0gc2xpZGUgdGl0bGUgLS0+DQoJCTwhLS0gc3Vic3RpdHV0aW9uOiAlbiA9PSBzbGlkZSBudW1iZXIgLS0+DQoJCTx1aXRleHQgbmFtZT0iQk9PS01BUksiIHZhbHVlPSJBZG9iZSBQcmVzZW50ZXI6ICVwIi8+DQoJCTwhLS0gc3Vic3RpdHV0aW9uOiAlcCA9PSBwcmVzZW50YXRpb24gdGl0bGUgLS0+DQoJCTwhLS0gc3Vic3RpdHV0aW9uOiAlcyA9PSBzbGlkZSB0aXRsZSAtLT4NCgkJPCEtLSBzdWJzdGl0dXRpb246ICVuID09IHNsaWRlIG51bWJlciAtLT4NCgkJPHVpdGV4dCBuYW1lPSJCT09LTUFSS1NMSURFIiB2YWx1ZT0iQWRvYmUgUHJlc2VudGVyOiAlcCAlcyIvPg0KCQk8dWl0ZXh0IG5hbWU9IlNIT1dTSURFQkFSIiB2YWx1ZT0iTW9zdHJhciBiYXJyYSBsYXRlcmFsIGEgbG9zIHBhcnRpY2lwYW50ZXMiLz4NCgkJPHVpdGV4dCBuYW1lPSJNVVRFIiB2YWx1ZT0iU2lsZW5jaWFyIi8+DQoJCTx1aXRleHQgbmFtZT0iRE9DV1JBUF9USVRMRSIgdmFsdWU9IkFyY2hpdm8gYWRqdW50byBkZSBQcmVzZW50ZXIiLz4NCgkJPHVpdGV4dCBuYW1lPSJET0NXUkFQX01TRyIgdmFsdWU9Ikd1YXJkYXIgZW4gTWkgUEMiLz4NCgkJPHVpdGV4dCBuYW1lPSJET0NXUkFQX1BST01QVCIgdmFsdWU9IkhhZ2EgY2xpYyBlbiBEZXNjYXJnYXIiLz4NCgk8L2xhbmd1YWdlPg0KCTxsYW5ndWFnZSBpZD0icHQ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GFyYWRvIi8+DQoJCTx1aXRleHQgbmFtZT0iU0NSVUJCQVJTVEFUVVNfUExBWUlORyIgdmFsdWU9IlJlcHJvZHV6aW5kbyIvPg0KCQk8dWl0ZXh0IG5hbWU9IlNDUlVCQkFSU1RBVFVTX05PQVVESU8iIHZhbHVlPSJTZW0gw6F1ZGlvIi8+DQoJCTx1aXRleHQgbmFtZT0iU0NSVUJCQVJTVEFUVVNfVklEUExBWUlORyIgdmFsdWU9IlbDrWRlbyBlbSByZXByb2R1w6fDo28iLz4NCgkJPHVpdGV4dCBuYW1lPSJTQ1JVQkJBUlNUQVRVU19MT0FESU5HIiB2YWx1ZT0iQ2FycmVnYW5kbyIvPg0KCQk8dWl0ZXh0IG5hbWU9IlNDUlVCQkFSU1RBVFVTX0JVRkZFUklORyIgdmFsdWU9IkFybWF6ZW5hbmRvIGVtIGJ1ZmZlciIvPg0KCQk8dWl0ZXh0IG5hbWU9IlNDUlVCQkFSU1RBVFVTX1FVRVNUSU9OIiB2YWx1ZT0iUmVzcG9uZGVyIHBlcmd1bnRhIi8+DQoJCTx1aXRleHQgbmFtZT0iU0NSVUJCQVJTVEFUVVNfUkVWSUVXUVVJWiIgdmFsdWU9IlJldmlzYW5kbyBxdWVzdGlvbsOhcmlvIi8+DQoJCTwhLS0gc3Vic3RpdHV0aW9uOiAlbSA9PSBtaW51dGVzIHJlbWFpbmluZyAtLT4NCgkJPCEtLSBzdWJzdGl0dXRpb246ICVzID09IHNlY29uZHMgcmVtYWluaW5nIC0tPg0KCQk8dWl0ZXh0IG5hbWU9IkVMQVBTRUQiIHZhbHVlPSIlbSBtaW51dG9zICVzIHNlZ3VuZG9zIHJlc3RhbnRlcyIvPg0KCQk8dWl0ZXh0IG5hbWU9Ik5PVEZPVU5EIiB2YWx1ZT0iTmFkYSBlbmNvbnRyYWRvIi8+DQoJCTx1aXRleHQgbmFtZT0iQVRUQUNITUVOVFMiIHZhbHVlPSJBbmV4b3MiLz4NCgkJPCEtLSBzdWJzdGl0dXRpb246ICVwID09IGN1cnJlbnQgc3BlYWtlcidzIHRpdGxlIC0tPg0KCQk8dWl0ZXh0IG5hbWU9IkJJT1dJTl9USVRMRSIgdmFsdWU9IkJpbzogJXAiLz4NCgkJPHVpdGV4dCBuYW1lPSJCSU9CVE5fVElUTEUiIHZhbHVlPSJCaW8iLz4NCgkJPHVpdGV4dCBuYW1lPSJESVZJREVSQlROX1RJVExFIiB2YWx1ZT0ifCIvPg0KCQk8dWl0ZXh0IG5hbWU9IkNPTlRBQ1RCVE5fVElUTEUiIHZhbHVlPSJDb250YXRvIi8+DQoJCTx1aXRleHQgbmFtZT0iVEFCX1FVSVoiIHZhbHVlPSJRdWVzdC4iLz4NCgkJPHVpdGV4dCBuYW1lPSJUQUJfT1VUTElORSIgdmFsdWU9IkVzcXVlbWEiLz4NCgkJPHVpdGV4dCBuYW1lPSJUQUJfVEhVTUIiIHZhbHVlPSJNaW5pIi8+DQoJCTx1aXRleHQgbmFtZT0iVEFCX05PVEVTIiB2YWx1ZT0iTm90YXMiLz4NCgkJPHVpdGV4dCBuYW1lPSJUQUJfU0VBUkNIIiB2YWx1ZT0iQnVzY2EiLz4NCgkJPHVpdGV4dCBuYW1lPSJTTElERV9IRUFESU5HIiB2YWx1ZT0iVMOtdHVsbyBkbyBzbGlkZSIvPg0KCQk8dWl0ZXh0IG5hbWU9IkRVUkFUSU9OX0hFQURJTkciIHZhbHVlPSJEdXJhw6fDo28iLz4NCgkJPHVpdGV4dCBuYW1lPSJTRUFSQ0hfSEVBRElORyIgdmFsdWU9IlByb2N1cmFyIHRleHRvOiIvPg0KCQk8dWl0ZXh0IG5hbWU9IlRIVU1CX0hFQURJTkciIHZhbHVlPSJTbGlkZSIvPg0KCQk8dWl0ZXh0IG5hbWU9IlRIVU1CX0lORk8iIHZhbHVlPSJUw610dWxvL0R1cmHDp8OjbyBkbyBzbGlkZSIvPg0KCQk8dWl0ZXh0IG5hbWU9IkFUVEFDSE5BTUVfSEVBRElORyIgdmFsdWU9Ik5vbWUgZG8gYXJxdWl2byIvPg0KCQk8dWl0ZXh0IG5hbWU9IkFUVEFDSFNJWkVfSEVBRElORyIgdmFsdWU9IlRhbWFuaG8iLz4NCgkJPHVpdGV4dCBuYW1lPSJTTElERV9OT1RFUyIgdmFsdWU9IkFub3Rhw6fDtWVzIGRvIHNsaWRlIi8+DQoJCTwhLS1xdWl6IHBvZCBhbmQgbWVzc2FnZSBib3ggdGV4dHMtLT4NCgkJPHVpdGV4dCBuYW1lPSJRVUlaUE9EX1FVSVpfQVRURU1QVCIgdmFsdWU9IlRlbnRhdGl2YSBubyBxdWVzdGlvbsOhcmlvOiIvPg0KCQk8dWl0ZXh0IG5hbWU9IlFVSVpQT0RfUVVJWl9BVFRFTVBUX1ZBTFVFIiB2YWx1ZT0iJW4gZGUgJXQiLz4NCgkJPHVpdGV4dCBuYW1lPSJRVUlaUE9EX1FVSVpfU0NPUkUiIHZhbHVlPSJQb250dWHDp8OjbzoiLz4NCgkJPHVpdGV4dCBuYW1lPSJRVUlaUE9EX1FVSVpfUEFTU1NDT1JFIiB2YWx1ZT0iUG9udHVhw6fDo28gZGUgYXByb3Zhw6fDo286Ii8+DQoJCTx1aXRleHQgbmFtZT0iUVVJWlBPRF9RVUlaX01BWFNDT1JFIiB2YWx1ZT0iUG9udHVhw6fDo28gbcOheGltYToiLz4NCgkJPHVpdGV4dCBuYW1lPSJRVUlaUE9EX1FVRVNBVE1QVF9TVFIiIHZhbHVlPSJUZW50YXRpdmE6ICVuIGRlICV0Ii8+DQoJCTx1aXRleHQgbmFtZT0iUVVJWlBPRF9RVUVTVFlQRV9TVFIiIHZhbHVlPSJUaXBvOiAlcyIvPg0KCQk8dWl0ZXh0IG5hbWU9IlFVSVpQT0RfUVVFU1RZUEVfR1JEIiB2YWx1ZT0iQ2xhc3NpZmljYXTDs3JpYSIvPg0KCQk8dWl0ZXh0IG5hbWU9IlFVSVpQT0RfUVVFU1RZUEVfU1ZZIiB2YWx1ZT0iUGVzcXVpc2EiLz4NCgkJPHVpdGV4dCBuYW1lPSJRVUlaUE9EX1FVSVpBVE1QVF9JTkYiIHZhbHVlPSJJbmZpbml0byIvPg0KCQk8dWl0ZXh0IG5hbWU9IlFVSVpQT0RfUVVFU0FUTVBUX0lORiIgdmFsdWU9IkluZmluaXRvIi8+DQoJCTx1aXRleHQgbmFtZT0iV0FSTklOR01TR19ZRVNTVFJJTkciIHZhbHVlPSJTaW0iLz4NCgkJPHVpdGV4dCBuYW1lPSJXQVJOSU5HTVNHX05PU1RSSU5HIiB2YWx1ZT0iTsOjbyIvPg0KCQk8dWl0ZXh0IG5hbWU9IldBUk5JTkdNU0dfVElUTEVTVFJJTkciIHZhbHVlPSJBbGVydGEgZGUgbmF2ZWdhw6fDo28gZG8gcXVlc3Rpb27DoXJpbyIvPg0KCQk8dWl0ZXh0IG5hbWU9IldBUk5JTkdNU0dfTVNHU1RSSU5HIiB2YWx1ZT0iRXhpc3RlbSBwZXJndW50YXMgcXVlIG7Do28gZm9yYW0gcmVzcG9uZGlkYXMgbmVzdGUgcXVlc3Rpb27DoXJpby4mI3hBOyYjeEE7Q2xpcXVlIGVtIFNpbSBwYXJhIHNhaXIgZG8gcXVlc3Rpb27DoXJpbyBvdSBlbSBOw6NvIHNlIHF1aXNlciBjb250aW51YXIuIi8+DQoJCTx1aXRleHQgbmFtZT0iSU5GT1JNQVRJT05fSDI2NF9GTEFTSFBMQVlFUiIgdmFsdWU9IkEgdmVyc8OjbyBhdHVhbCBkbyBGbGFzaCBQbGF5ZXIgaW5zdGFsYWRhIG5vIGNvbXB1dGFkb3IgbsOjbyBvZmVyZWNlIHN1cG9ydGUgYSBlc3NlIHbDrWRlby4gQ2xpcXVlIG5hIMOhcmVhIGRvIHbDrWRlbyBwYXJhIGJhaXhhciBhIHZlcnPDo28gbWFpcyByZWNlbnRlIGRv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TW9zdHJhciBiYXJyYSBsYXRlcmFsIGFvIHBhcnRpY2lwYW50ZXMiLz4NCgkJPHVpdGV4dCBuYW1lPSJNVVRFIiB2YWx1ZT0iTXVkbyIvPg0KCQk8dWl0ZXh0IG5hbWU9IkRPQ1dSQVBfVElUTEUiIHZhbHVlPSJBbmV4byBkZSBhcnF1aXZvIGRvIFByZXNlbnRlciIvPg0KCQk8dWl0ZXh0IG5hbWU9IkRPQ1dSQVBfTVNHIiB2YWx1ZT0iU2FsdmFyIGVtIE1ldSBjb21wdXRhZG9yIi8+DQoJCTx1aXRleHQgbmFtZT0iRE9DV1JBUF9QUk9NUFQiIHZhbHVlPSJDbGlxdWUgcGFyYSBiYWl4YXIiLz4NCgk8L2xhbmd1YWdlPg0KCTxsYW5ndWFnZSBpZD0iaXQ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SW50ZXJyb3R0byIvPg0KCQk8dWl0ZXh0IG5hbWU9IlNDUlVCQkFSU1RBVFVTX1BMQVlJTkciIHZhbHVlPSJSaXByb2R1emlvbmUiLz4NCgkJPHVpdGV4dCBuYW1lPSJTQ1JVQkJBUlNUQVRVU19OT0FVRElPIiB2YWx1ZT0iQXVkaW8gaW5hdHQuIi8+DQoJCTx1aXRleHQgbmFtZT0iU0NSVUJCQVJTVEFUVVNfVklEUExBWUlORyIgdmFsdWU9IlZpZGVvIGluIHJpcHJvZHV6aW9uZSIvPg0KCQk8dWl0ZXh0IG5hbWU9IlNDUlVCQkFSU1RBVFVTX0xPQURJTkciIHZhbHVlPSJDYXJpY2FtZW50byIvPg0KCQk8dWl0ZXh0IG5hbWU9IlNDUlVCQkFSU1RBVFVTX0JVRkZFUklORyIgdmFsdWU9IkJ1ZmZlcmluZyIvPg0KCQk8dWl0ZXh0IG5hbWU9IlNDUlVCQkFSU1RBVFVTX1FVRVNUSU9OIiB2YWx1ZT0iUmlzcG9uZGkgYSBkb21hbmRhIi8+DQoJCTx1aXRleHQgbmFtZT0iU0NSVUJCQVJTVEFUVVNfUkVWSUVXUVVJWiIgdmFsdWU9IlJldmlzaW9uZSBkZWwgcXVpeiIvPg0KCQk8IS0tIHN1YnN0aXR1dGlvbjogJW0gPT0gbWludXRlcyByZW1haW5pbmcgLS0+DQoJCTwhLS0gc3Vic3RpdHV0aW9uOiAlcyA9PSBzZWNvbmRzIHJlbWFpbmluZyAtLT4NCgkJPHVpdGV4dCBuYW1lPSJFTEFQU0VEIiB2YWx1ZT0iJW0gTWludXRpICVzIFNlY29uZGkgcmltYW5lbnRpIi8+DQoJCTx1aXRleHQgbmFtZT0iTk9URk9VTkQiIHZhbHVlPSJOZXNzdW4gZWxlbWVudG8gdHJvdmF0byIvPg0KCQk8dWl0ZXh0IG5hbWU9IkFUVEFDSE1FTlRTIiB2YWx1ZT0iQWxsZWdhdGkiLz4NCgkJPCEtLSBzdWJzdGl0dXRpb246ICVwID09IGN1cnJlbnQgc3BlYWtlcidzIHRpdGxlIC0tPg0KCQk8dWl0ZXh0IG5hbWU9IkJJT1dJTl9USVRMRSIgdmFsdWU9IkJpbzogJXAiLz4NCgkJPHVpdGV4dCBuYW1lPSJCSU9CVE5fVElUTEUiIHZhbHVlPSJCaW8iLz4NCgkJPHVpdGV4dCBuYW1lPSJESVZJREVSQlROX1RJVExFIiB2YWx1ZT0ifCIvPg0KCQk8dWl0ZXh0IG5hbWU9IkNPTlRBQ1RCVE5fVElUTEUiIHZhbHVlPSJDb250LiIvPg0KCQk8dWl0ZXh0IG5hbWU9IlRBQl9RVUlaIiB2YWx1ZT0iUXVpeiIvPg0KCQk8dWl0ZXh0IG5hbWU9IlRBQl9PVVRMSU5FIiB2YWx1ZT0iU3RydXR0dXJhIi8+DQoJCTx1aXRleHQgbmFtZT0iVEFCX1RIVU1CIiB2YWx1ZT0iTWluaWF0dXJlIi8+DQoJCTx1aXRleHQgbmFtZT0iVEFCX05PVEVTIiB2YWx1ZT0iTm90ZSIvPg0KCQk8dWl0ZXh0IG5hbWU9IlRBQl9TRUFSQ0giIHZhbHVlPSJDZXJjYSIvPg0KCQk8dWl0ZXh0IG5hbWU9IlNMSURFX0hFQURJTkciIHZhbHVlPSJUaXRvbG8gZGlhcG9zaXRpdmEiLz4NCgkJPHVpdGV4dCBuYW1lPSJEVVJBVElPTl9IRUFESU5HIiB2YWx1ZT0iRHVyYXRhIi8+DQoJCTx1aXRleHQgbmFtZT0iU0VBUkNIX0hFQURJTkciIHZhbHVlPSJDZXJjYSB0ZXN0bzoiLz4NCgkJPHVpdGV4dCBuYW1lPSJUSFVNQl9IRUFESU5HIiB2YWx1ZT0iRGlhcG9zaXRpdmEiLz4NCgkJPHVpdGV4dCBuYW1lPSJUSFVNQl9JTkZPIiB2YWx1ZT0iVGl0b2xvL1RlbXBvIi8+DQoJCTx1aXRleHQgbmFtZT0iQVRUQUNITkFNRV9IRUFESU5HIiB2YWx1ZT0iTm9tZSBmaWxlIi8+DQoJCTx1aXRleHQgbmFtZT0iQVRUQUNIU0laRV9IRUFESU5HIiB2YWx1ZT0iRGltZW5zaW9uZSIvPg0KCQk8dWl0ZXh0IG5hbWU9IlNMSURFX05PVEVTIiB2YWx1ZT0iTm90ZSBkaWFwb3NpdGl2YSIvPg0KCQk8IS0tcXVpeiBwb2QgYW5kIG1lc3NhZ2UgYm94IHRleHRzLS0+DQoJCTx1aXRleHQgbmFtZT0iUVVJWlBPRF9RVUlaX0FUVEVNUFQiIHZhbHVlPSJUZW50YXRpdm8gcXVpejoiLz4NCgkJPHVpdGV4dCBuYW1lPSJRVUlaUE9EX1FVSVpfQVRURU1QVF9WQUxVRSIgdmFsdWU9IiVuIGRpICV0Ii8+DQoJCTx1aXRleHQgbmFtZT0iUVVJWlBPRF9RVUlaX1NDT1JFIiB2YWx1ZT0iUHVudGVnZ2lvOiIvPg0KCQk8dWl0ZXh0IG5hbWU9IlFVSVpQT0RfUVVJWl9QQVNTU0NPUkUiIHZhbHVlPSJQdW50ZWdnaW8gbWluaW1vOiIvPg0KCQk8dWl0ZXh0IG5hbWU9IlFVSVpQT0RfUVVJWl9NQVhTQ09SRSIgdmFsdWU9IlB1bnRlZ2dpbyBtYXNzaW1vOiIvPg0KCQk8dWl0ZXh0IG5hbWU9IlFVSVpQT0RfUVVFU0FUTVBUX1NUUiIgdmFsdWU9IlRlbnRhdGl2bzogJW4gZGkgJXQiLz4NCgkJPHVpdGV4dCBuYW1lPSJRVUlaUE9EX1FVRVNUWVBFX1NUUiIgdmFsdWU9IlRpcG86ICVzIi8+DQoJCTx1aXRleHQgbmFtZT0iUVVJWlBPRF9RVUVTVFlQRV9HUkQiIHZhbHVlPSJDb24gdmFsdXRhemlvbmUiLz4NCgkJPHVpdGV4dCBuYW1lPSJRVUlaUE9EX1FVRVNUWVBFX1NWWSIgdmFsdWU9IkluZGFnaW5lIi8+DQoJCTx1aXRleHQgbmFtZT0iUVVJWlBPRF9RVUlaQVRNUFRfSU5GIiB2YWx1ZT0iSW5maW5pdGkiLz4NCgkJPHVpdGV4dCBuYW1lPSJRVUlaUE9EX1FVRVNBVE1QVF9JTkYiIHZhbHVlPSJJbmZpbml0aSIvPg0KCQk8dWl0ZXh0IG5hbWU9IldBUk5JTkdNU0dfWUVTU1RSSU5HIiB2YWx1ZT0iU8OsIi8+DQoJCTx1aXRleHQgbmFtZT0iV0FSTklOR01TR19OT1NUUklORyIgdmFsdWU9Ik5vIi8+DQoJCTx1aXRleHQgbmFtZT0iV0FSTklOR01TR19USVRMRVNUUklORyIgdmFsdWU9IkF2dmVydGVuemEgbmF2aWdhemlvbmUgcXVpeiIvPg0KCQk8dWl0ZXh0IG5hbWU9IldBUk5JTkdNU0dfTVNHU1RSSU5HIiB2YWx1ZT0iT2Njb3JyZSBhbmNvcmEgcmlzcG9uZGVyZSBhZCBhbGN1bmUgZG9tYW5kZSBkZWwgcXVpei4mI3hBOyYjeEE7U2UgZmF0ZSBjbGljIHN1IFPDrCwgdXNjaXJldGUgZGFsIHF1aXouIEZhdGUgY2xpYyBzdSBObyBwZXIgY29udGludWFyZSBpbCBxdWl6LiIvPg0KCQk8dWl0ZXh0IG5hbWU9IklORk9STUFUSU9OX0gyNjRfRkxBU0hQTEFZRVIiIHZhbHVlPSJMYSB2ZXJzaW9uZSBkaSBGbGFzaCBQbGF5ZXIgYXR0dWFsbWVudGUgaW5zdGFsbGF0YSBub24gc3VwcG9ydGEgcXVlc3RvIHZpZGVvLiBGYXRlIGNsaWMgc3VsbCdhcmVhIGRlbCB2aWRlbyBwZXIgc2NhcmljYXJlIGwndWx0aW1hIHZlcnNpb25lIGRp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TW9zdHJhIGJhcnJhIGxhdGVyYWxlIGFpIHBhcnRlY2lwYW50aSIvPg0KCQk8dWl0ZXh0IG5hbWU9Ik1VVEUiIHZhbHVlPSJEaXNhdHRpdmEgYXVkaW8iLz4NCgkJPHVpdGV4dCBuYW1lPSJET0NXUkFQX1RJVExFIiB2YWx1ZT0iQWxsZWdhdG8gZmlsZSBQcmVzZW50ZXIiLz4NCgkJPHVpdGV4dCBuYW1lPSJET0NXUkFQX01TRyIgdmFsdWU9IlNhbHZhIGluIFJpc29yc2UgZGVsIGNvbXB1dGVyIi8+DQoJCTx1aXRleHQgbmFtZT0iRE9DV1JBUF9QUk9NUFQiIHZhbHVlPSJDbGljIHBlciBzY2FyaWNhcmUiLz4NCgk8L2xhbmd1YWdlPg0KCTxsYW5ndWFnZSBpZD0ibmw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ICVuIi8+DQoJCTwhLS0gc3Vic3RpdHV0aW9uOiAlbiA9PSBzbGlkZSBudW1iZXIgLS0+DQoJCTwhLS0gc3Vic3RpdHV0aW9uOiAldCA9PSB0b3RhbCBzbGlkZSBjb3VudCAtLT4NCgkJPHVpdGV4dCBuYW1lPSJTQ1JVQkJBUlNUQVRVU19TTElERUlORk8iIHZhbHVlPSJEaWEgJW4gLyAldCB8ICIvPg0KCQk8dWl0ZXh0IG5hbWU9IlNDUlVCQkFSU1RBVFVTX1NUT1BQRUQiIHZhbHVlPSJHZXN0b3B0Ii8+DQoJCTx1aXRleHQgbmFtZT0iU0NSVUJCQVJTVEFUVVNfUExBWUlORyIgdmFsdWU9IkFmc3BlbGVuIi8+DQoJCTx1aXRleHQgbmFtZT0iU0NSVUJCQVJTVEFUVVNfTk9BVURJTyIgdmFsdWU9IkdlZW4gYXVkaW8iLz4NCgkJPHVpdGV4dCBuYW1lPSJTQ1JVQkJBUlNUQVRVU19WSURQTEFZSU5HIiB2YWx1ZT0iVmlkZW8gYWZzcGVsZW4iLz4NCgkJPHVpdGV4dCBuYW1lPSJTQ1JVQkJBUlNUQVRVU19MT0FESU5HIiB2YWx1ZT0iTGFkZW4iLz4NCgkJPHVpdGV4dCBuYW1lPSJTQ1JVQkJBUlNUQVRVU19CVUZGRVJJTkciIHZhbHVlPSJCdWZmZXJlbiIvPg0KCQk8dWl0ZXh0IG5hbWU9IlNDUlVCQkFSU1RBVFVTX1FVRVNUSU9OIiB2YWx1ZT0iVnJhYWcgbWV0IGFudHdvb3JkIi8+DQoJCTx1aXRleHQgbmFtZT0iU0NSVUJCQVJTVEFUVVNfUkVWSUVXUVVJWiIgdmFsdWU9IlF1aXogY29udHJvbGVyZW4iLz4NCgkJPCEtLSBzdWJzdGl0dXRpb246ICVtID09IG1pbnV0ZXMgcmVtYWluaW5nIC0tPg0KCQk8IS0tIHN1YnN0aXR1dGlvbjogJXMgPT0gc2Vjb25kcyByZW1haW5pbmcgLS0+DQoJCTx1aXRleHQgbmFtZT0iRUxBUFNFRCIgdmFsdWU9IkVyIHJlc3RlcmVuICVtIG1pbnV0ZW4gJXMgc2Vjb25kZW4iLz4NCgkJPHVpdGV4dCBuYW1lPSJOT1RGT1VORCIgdmFsdWU9Ik5pZXRzIGdldm9uZGVuIi8+DQoJCTx1aXRleHQgbmFtZT0iQVRUQUNITUVOVFMiIHZhbHVlPSJCaWpsYWdlbiIvPg0KCQk8IS0tIHN1YnN0aXR1dGlvbjogJXAgPT0gY3VycmVudCBzcGVha2VyJ3MgdGl0bGUgLS0+DQoJCTx1aXRleHQgbmFtZT0iQklPV0lOX1RJVExFIiB2YWx1ZT0iQmlvZ3JhZmllOiAlcCIvPg0KCQk8dWl0ZXh0IG5hbWU9IkJJT0JUTl9USVRMRSIgdmFsdWU9IkJpb2dyYWZpZSIvPg0KCQk8dWl0ZXh0IG5hbWU9IkRJVklERVJCVE5fVElUTEUiIHZhbHVlPSJ8Ii8+DQoJCTx1aXRleHQgbmFtZT0iQ09OVEFDVEJUTl9USVRMRSIgdmFsdWU9IkNvbnRhY3QiLz4NCgkJPHVpdGV4dCBuYW1lPSJUQUJfUVVJWiIgdmFsdWU9IlF1aXoiLz4NCgkJPHVpdGV4dCBuYW1lPSJUQUJfT1VUTElORSIgdmFsdWU9Ik92ZXJ6aWNodCIvPg0KCQk8dWl0ZXh0IG5hbWU9IlRBQl9USFVNQiIgdmFsdWU9Ik1pbmlhdHV1ciIvPg0KCQk8dWl0ZXh0IG5hbWU9IlRBQl9OT1RFUyIgdmFsdWU9Ik5vdGl0aWVzIi8+DQoJCTx1aXRleHQgbmFtZT0iVEFCX1NFQVJDSCIgdmFsdWU9IlpvZWtlbiIvPg0KCQk8dWl0ZXh0IG5hbWU9IlNMSURFX0hFQURJTkciIHZhbHVlPSJUaXRlbCB2YW4gZGlhIi8+DQoJCTx1aXRleHQgbmFtZT0iRFVSQVRJT05fSEVBRElORyIgdmFsdWU9IkR1dXIiLz4NCgkJPHVpdGV4dCBuYW1lPSJTRUFSQ0hfSEVBRElORyIgdmFsdWU9IlpvZWtlbiBuYWFyIHRla3N0OiIvPg0KCQk8dWl0ZXh0IG5hbWU9IlRIVU1CX0hFQURJTkciIHZhbHVlPSJEaWEiLz4NCgkJPHVpdGV4dCBuYW1lPSJUSFVNQl9JTkZPIiB2YWx1ZT0iVGl0ZWwvZHV1ciB2YW4gZGlhIi8+DQoJCTx1aXRleHQgbmFtZT0iQVRUQUNITkFNRV9IRUFESU5HIiB2YWx1ZT0iQmVzdGFuZHNuYWFtIi8+DQoJCTx1aXRleHQgbmFtZT0iQVRUQUNIU0laRV9IRUFESU5HIiB2YWx1ZT0iR3Jvb3R0ZSIvPg0KCQk8dWl0ZXh0IG5hbWU9IlNMSURFX05PVEVTIiB2YWx1ZT0iRGlhbm90aXRpZXMiLz4NCgkJPCEtLXF1aXogcG9kIGFuZCBtZXNzYWdlIGJveCB0ZXh0cy0tPg0KCQk8dWl0ZXh0IG5hbWU9IlFVSVpQT0RfUVVJWl9BVFRFTVBUIiB2YWx1ZT0iUXVpenBvZ2luZzoiLz4NCgkJPHVpdGV4dCBuYW1lPSJRVUlaUE9EX1FVSVpfQVRURU1QVF9WQUxVRSIgdmFsdWU9IiVuIHZhbiAldCIvPg0KCQk8dWl0ZXh0IG5hbWU9IlFVSVpQT0RfUVVJWl9TQ09SRSIgdmFsdWU9IkJlaGFhbGRlIHNjb3JlOiIvPg0KCQk8dWl0ZXh0IG5hbWU9IlFVSVpQT0RfUVVJWl9QQVNTU0NPUkUiIHZhbHVlPSJWb2xkb2VuZGUgc2NvcmU6Ii8+DQoJCTx1aXRleHQgbmFtZT0iUVVJWlBPRF9RVUlaX01BWFNDT1JFIiB2YWx1ZT0iTWF4aW1hYWwgaGFhbGJhcmUgc2NvcmU6Ii8+DQoJCTx1aXRleHQgbmFtZT0iUVVJWlBPRF9RVUVTQVRNUFRfU1RSIiB2YWx1ZT0iUG9naW5nOiAlbiB2YW4gJXQiLz4NCgkJPHVpdGV4dCBuYW1lPSJRVUlaUE9EX1FVRVNUWVBFX1NUUiIgdmFsdWU9IlR5cGU6ICVzIi8+DQoJCTx1aXRleHQgbmFtZT0iUVVJWlBPRF9RVUVTVFlQRV9HUkQiIHZhbHVlPSJUZWx0IHZvb3Igc2NvcmUiLz4NCgkJPHVpdGV4dCBuYW1lPSJRVUlaUE9EX1FVRVNUWVBFX1NWWSIgdmFsdWU9IkVucXXDqnRlIi8+DQoJCTx1aXRleHQgbmFtZT0iUVVJWlBPRF9RVUlaQVRNUFRfSU5GIiB2YWx1ZT0iT25iZXBlcmt0Ii8+DQoJCTx1aXRleHQgbmFtZT0iUVVJWlBPRF9RVUVTQVRNUFRfSU5GIiB2YWx1ZT0iT25iZXBlcmt0Ii8+DQoJCTx1aXRleHQgbmFtZT0iV0FSTklOR01TR19ZRVNTVFJJTkciIHZhbHVlPSJKYSIvPg0KCQk8dWl0ZXh0IG5hbWU9IldBUk5JTkdNU0dfTk9TVFJJTkciIHZhbHVlPSJOZWUiLz4NCgkJPHVpdGV4dCBuYW1lPSJXQVJOSU5HTVNHX1RJVExFU1RSSU5HIiB2YWx1ZT0iV2FhcnNjaHV3aW5nIG1ldCBiZXRyZWtraW5nIHRvdCBxdWl6bmF2aWdhdGllIi8+DQoJCTx1aXRleHQgbmFtZT0iV0FSTklOR01TR19NU0dTVFJJTkciIHZhbHVlPSJVIGhlYnQgbmlldCBhbGxlIHZyYWdlbiBpbiBkZXplIHF1aXogYmVhbnR3b29yZC4mI3hBOyYjeEE7S2xpayBvcCBKYSBvbSBkZSBxdWl6IGFmIHRlIHNsdWl0ZW4uIEtsaWsgb3AgTmVlIG9tIGRlIHF1aXogdm9vcnQgdGUgemV0dGVuLiIvPg0KCQk8dWl0ZXh0IG5hbWU9IklORk9STUFUSU9OX0gyNjRfRkxBU0hQTEFZRVIiIHZhbHVlPSJEZXplIHZpZGVvIHdvcmR0IG5pZXQgb25kZXJzdGV1bmQgZG9vciBkZSB2ZXJzaWUgdmFuIEZsYXNoIFBsYXllciBkaWUgbW9tZW50ZWVsIG9wIHV3IGNvbXB1dGVyIGlzIGdlw69uc3RhbGxlZXJkLiBLbGlrIGluIGRlIHZpZGVvIG9tIGRlIG5pZXV3c3RlIEZsYXNoIFBsYXllciB0ZSBkb3dubG9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aaWpwYW5lZWwgYWFuIGRlZWxuZW1lcnMgd2VlcmdldmVuIi8+DQoJCTx1aXRleHQgbmFtZT0iTVVURSIgdmFsdWU9IkRlbXBlbiIvPg0KCQk8dWl0ZXh0IG5hbWU9IkRPQ1dSQVBfVElUTEUiIHZhbHVlPSJQcmVzZW50ZXItYmVzdGFuZHNiaWpsYWdlIi8+DQoJCTx1aXRleHQgbmFtZT0iRE9DV1JBUF9NU0ciIHZhbHVlPSJPcHNsYWFuIGluIERlemUgY29tcHV0ZXIiLz4NCgkJPHVpdGV4dCBuYW1lPSJET0NXUkFQX1BST01QVCIgdmFsdWU9IktsaWsgb20gdGUgZG93bmxvYWRlbiIvPg0KCTwvbGFuZ3VhZ2U+DQoJPGxhbmd1YWdlIGlkPSJjbiI+DQoJCTwhLS0gZm9ybWF0IGZvciB1aWZvbnQgdmFsdWUgaXMgImZvbnQsc2l6ZSxpc2JvbGQsaXNpdGFsaWMsaXNzaGFkb3dlZCIgLS0+DQoJCTx1aWZvbnQgbmFtZT0iRk9OVF9RVUlaWklORyIgdmFsdWU9IuWui+S9ky0xODAzMCwxMCxmYWxzZSxmYWxzZSxmYWxzZSIvPg0KCQk8dWlmb250IG5hbWU9IkZPTlRfU0NSVUJTVEFUVVMiIHZhbHVlPSLlrovkvZMtMTgwMzAsMTAsdHJ1ZSxmYWxzZSx0cnVlIi8+DQoJCTx1aWZvbnQgbmFtZT0iRk9OVF9TQ1JVQlRJTUUiIHZhbHVlPSLlrovkvZMtMTgwMzAsMTAsZmFsc2UsZmFsc2UsdHJ1ZSIvPg0KCQk8dWlmb250IG5hbWU9IkZPTlRfRUxBUFNFRFRJTUUiIHZhbHVlPSLlrovkvZMtMTgwMzAsMTAsdHJ1ZSxmYWxzZSx0cnVlIi8+DQoJCTx1aWZvbnQgbmFtZT0iRk9OVF9VVElMU01FTlUiIHZhbHVlPSLlrovkvZMtMTgwMzAsMTAsdHJ1ZSxmYWxzZSxmYWxzZSIvPg0KCQk8dWlmb250IG5hbWU9IkZPTlRfVEFCUyIgdmFsdWU9IuWui+S9ky0xODAzMCwxNCx0cnVlLGZhbHNlLHRydWUiLz4NCgkJPHVpZm9udCBuYW1lPSJGT05UX1BSRVNFTlRBVElPTk5BTUUiIHZhbHVlPSLlrovkvZMtMTgwMzAsMTQsZmFsc2UsZmFsc2UsdHJ1ZSIvPg0KCQk8dWlmb250IG5hbWU9IkZPTlRfUFJFU0VOVEVSTkFNRSIgdmFsdWU9IuWui+S9ky0xODAzMCwxNCx0cnVlLGZhbHNlLHRydWUiLz4NCgkJPHVpZm9udCBuYW1lPSJGT05UX1BSRVNFTlRFUlRJVExFIiB2YWx1ZT0i5a6L5L2TLTE4MDMwLDEzLGZhbHNlLGZhbHNlLHRydWUiLz4NCgkJPHVpZm9udCBuYW1lPSJGT05UX0JJT0JUTiIgdmFsdWU9IuWui+S9ky0xODAzMCwxMCxmYWxzZSxmYWxzZSx0cnVlIi8+DQoJCTx1aWZvbnQgbmFtZT0iRk9OVF9OT1RFUyIgdmFsdWU9IuWui+S9ky0xODAzMCwxMixmYWxzZSxmYWxzZSxmYWxzZSIvPg0KCQk8dWlmb250IG5hbWU9IkZPTlRfT1VUTElORSIgdmFsdWU9IuWui+S9ky0xODAzMCwxMixmYWxzZSxmYWxzZSx0cnVlIi8+DQoJCTx1aWZvbnQgbmFtZT0iRk9OVF9TRUFSQ0giIHZhbHVlPSLlrovkvZMtMTgwMzAsMTIsZmFsc2UsZmFsc2UsdHJ1ZSIvPg0KCQk8dWlmb250IG5hbWU9IkZPTlRfVEhVTUIiIHZhbHVlPSLlrovkvZMtMTgwMzAsMTAsZmFsc2UsZmFsc2UsdHJ1ZSIvPg0KCQk8dWlmb250IG5hbWU9IkZPTlRfQklPV0lOIiB2YWx1ZT0i5a6L5L2TLTE4MDMwLDEyLGZhbHNlLGZhbHNlLGZhbHNlIi8+DQoJCTx1aWZvbnQgbmFtZT0iRk9OVF9MSVNUSEVBRElORyIgdmFsdWU9IuWui+S9ky0xODAzMCwxMCxmYWxzZSxmYWxzZSxmYWxzZSIvPg0KCQk8dWlmb250IG5hbWU9IkZPTlRfV0lOVElUTEUiIHZhbHVlPSLlrovkvZMtMTgwMzAsMTAsZmFsc2UsZmFsc2UsdHJ1ZSIvPg0KCQk8dWlmb250IG5hbWU9IkZPTlRfQVRUQUNITUVOVFMiIHZhbHVlPSLlrovkvZMtMTgwMzAsMTIsZmFsc2UsZmFsc2UsdHJ1ZSIvPg0KCQk8IS0tcXVpeiBwb2QgYW5kIG1lc3NhZ2UgYm94IHRleHQgZm9udHMtLT4NCgkJPHVpZm9udCBuYW1lPSJGT05UX01TR0JPWF9XSU5USVRMRSIgdmFsdWU9IuWui+S9ky0xODAzMCwxMix0cnVlLGZhbHNlLHRydWUiLz4NCgkJPHVpZm9udCBuYW1lPSJGT05UX01TR0JPWF9NU0ciIHZhbHVlPSLlrovkvZMtMTgwMzAsMTIsZmFsc2UsZmFsc2UsdHJ1ZSIvPg0KCQk8dWlmb250IG5hbWU9IkZPTlRfTVNHQk9YX09QVElPTlMiIHZhbHVlPSLlrovkvZMtMTgwMzAsMTAsdHJ1ZSxmYWxzZSx0cnVlIi8+DQoJCTx1aWZvbnQgbmFtZT0iRk9OVF9RVUlaUE9EX1FVSVpfVElUTEUiIHZhbHVlPSLlrovkvZMtMTgwMzAsMTIsdHJ1ZSxmYWxzZSx0cnVlIi8+DQoJCTx1aWZvbnQgbmFtZT0iRk9OVF9RVUlaUE9EX1FVSVpfQVRURU1QVCIgdmFsdWU9IuWui+S9ky0xODAzMCwxMCxmYWxzZSxmYWxzZSx0cnVlIi8+DQoJCTx1aWZvbnQgbmFtZT0iRk9OVF9RVUlaUE9EX1FVSVpfQVRURU1QVF9WQUxVRSIgdmFsdWU9IuWui+S9ky0xODAzMCwxMCx0cnVlLGZhbHNlLHRydWUiLz4NCgkJPHVpZm9udCBuYW1lPSJGT05UX1FVSVpQT0RfUVVFU1RJT05fU0NPUkUiIHZhbHVlPSLlrovkvZMtMTgwMzAsMTAsZmFsc2UsZmFsc2UsdHJ1ZSIvPg0KCQk8dWlmb250IG5hbWU9IkZPTlRfUVVJWlBPRF9RVUVTVElPTl9TQ09SRV9WQUxVRSIgdmFsdWU9IuWui+S9ky0xODAzMCwxMCx0cnVlLGZhbHNlLHRydWUiLz4NCgkJPHVpZm9udCBuYW1lPSJGT05UX1FVSVpQT0RfUVVFU1RJT05fQVRURU1QVCIgdmFsdWU9IuWui+S9ky0xODAzMCwxMCxmYWxzZSxmYWxzZSx0cnVlIi8+DQoJCTx1aWZvbnQgbmFtZT0iRk9OVF9RVUlaUE9EX1FVRVNUSU9OX0FUVEVNUFRfVkFMVUUiIHZhbHVlPSLlrovkvZMtMTgwMzAsMTAsdHJ1ZSxmYWxzZSx0cnVlIi8+DQoJCTx1aWZvbnQgbmFtZT0iRk9OVF9RVUlaUE9EX1FVRVNUSU9OX1RBRyIgdmFsdWU9IuWui+S9ky0xODAzMCwxMix0cnVlLGZhbHNlLHRydWUiLz4NCgkJPHVpZm9udCBuYW1lPSJGT05UX1FVSVpQT0RfUVVJWl9RVUVTVElPTl9DT1VOVCIgdmFsdWU9IuWui+S9ky0xODAzMCwxMCxmYWxzZSxmYWxzZSx0cnVlIi8+DQoJCTx1aWZvbnQgbmFtZT0iRk9OVF9RVUlaUE9EX1FVSVpfUVVFU1RJT05fQ09VTlRfVkFMVUUiIHZhbHVlPSLlrovkvZMtMTgwMzAsMTAsdHJ1ZSxmYWxzZSx0cnVlIi8+DQoJCTx1aWZvbnQgbmFtZT0iRk9OVF9RVUlaUE9EX1FVSVpfUVVFU1RJT05fQVRURU1QVEVEIiB2YWx1ZT0i5a6L5L2TLTE4MDMwLDEwLGZhbHNlLGZhbHNlLHRydWUiLz4NCgkJPHVpZm9udCBuYW1lPSJGT05UX1FVSVpQT0RfUVVJWl9RVUVTVElPTl9BVFRFTVBURURfVkFMVUUiIHZhbHVlPSLlrovkvZMtMTgwMzAsMTAsdHJ1ZSxmYWxzZSx0cnVlIi8+DQoJCTx1aWZvbnQgbmFtZT0iRk9OVF9RVUlaUE9EX1FVSVpfU0NPUkVfVEFHIiB2YWx1ZT0i5a6L5L2TLTE4MDMwLDEyLHRydWUsZmFsc2UsdHJ1ZSIvPg0KCQk8dWlmb250IG5hbWU9IkZPTlRfUVVJWlBPRF9RVUlaX1NDT1JFIiB2YWx1ZT0i5a6L5L2TLTE4MDMwLDEwLGZhbHNlLGZhbHNlLHRydWUiLz4NCgkJPHVpZm9udCBuYW1lPSJGT05UX1FVSVpQT0RfUVVJWl9TQ09SRV9WQUxVRSIgdmFsdWU9IuWui+S9ky0xODAzMCwxMCx0cnVlLGZhbHNlLHRydWUiLz4NCgkJPHVpZm9udCBuYW1lPSJGT05UX1FVSVpQT0RfUVVJWl9NQVhTQ09SRSIgdmFsdWU9IuWui+S9ky0xODAzMCwxMCxmYWxzZSxmYWxzZSx0cnVlIi8+DQoJCTx1aWZvbnQgbmFtZT0iRk9OVF9RVUlaUE9EX1FVSVpfTUFYU0NPUkVfVkFMVUUiIHZhbHVlPSLlrovkvZMtMTgwMzAsMTAsdHJ1ZSxmYWxzZSx0cnVlIi8+DQoJCTx1aWZvbnQgbmFtZT0iRk9OVF9RVUlaUE9EX1FVSVpfUEFTU1NDT1JFIiB2YWx1ZT0i5a6L5L2TLTE4MDMwLDEwLGZhbHNlLGZhbHNlLHRydWUiLz4NCgkJPHVpZm9udCBuYW1lPSJGT05UX1FVSVpQT0RfUVVJWl9QQVNTU0NPUkVfVkFMVUUiIHZhbHVlPSLlrovkvZMtMTgwMzAsMTAsdHJ1ZSxmYWxzZSx0cnVlIi8+DQoJCTwhLS0gdWl0ZXh0IC0tPg0KCQk8IS0tIHN1YnN0aXR1dGlvbjogJW4gPT0gc2xpZGUgbnVtYmVyIC0tPg0KCQk8dWl0ZXh0IG5hbWU9IlVOTkFNRURTTElERVRJVExFIiB2YWx1ZT0i5bm754Gv54mHICVuIi8+DQoJCTwhLS0gc3Vic3RpdHV0aW9uOiAlbiA9PSBzbGlkZSBudW1iZXIgLS0+DQoJCTwhLS0gc3Vic3RpdHV0aW9uOiAldCA9PSB0b3RhbCBzbGlkZSBjb3VudCAtLT4NCgkJPHVpdGV4dCBuYW1lPSJTQ1JVQkJBUlNUQVRVU19TTElERUlORk8iIHZhbHVlPSLlubvnga/niYcgJW4gLyAldCB8ICIvPg0KCQk8dWl0ZXh0IG5hbWU9IlNDUlVCQkFSU1RBVFVTX1NUT1BQRUQiIHZhbHVlPSLlt7LlgZzmraIiLz4NCgkJPHVpdGV4dCBuYW1lPSJTQ1JVQkJBUlNUQVRVU19QTEFZSU5HIiB2YWx1ZT0i5q2j5Zyo5pKt5pS+Ii8+DQoJCTx1aXRleHQgbmFtZT0iU0NSVUJCQVJTVEFUVVNfTk9BVURJTyIgdmFsdWU9IuaXoOmfs+mikSIvPg0KCQk8dWl0ZXh0IG5hbWU9IlNDUlVCQkFSU1RBVFVTX1ZJRFBMQVlJTkciIHZhbHVlPSLop4bpopHmkq3mlL4iLz4NCgkJPHVpdGV4dCBuYW1lPSJTQ1JVQkJBUlNUQVRVU19MT0FESU5HIiB2YWx1ZT0i5q2j5Zyo6L295YWlIi8+DQoJCTx1aXRleHQgbmFtZT0iU0NSVUJCQVJTVEFUVVNfQlVGRkVSSU5HIiB2YWx1ZT0i5q2j5Zyo6L+b6KGM57yT5Yay5aSE55CGIi8+DQoJCTx1aXRleHQgbmFtZT0iU0NSVUJCQVJTVEFUVVNfUVVFU1RJT04iIHZhbHVlPSLlm57nrZTpl67popgiLz4NCgkJPHVpdGV4dCBuYW1lPSJTQ1JVQkJBUlNUQVRVU19SRVZJRVdRVUlaIiB2YWx1ZT0i5q2j5Zyo5a6h6ZiF5rWL6aqMIi8+DQoJCTwhLS0gc3Vic3RpdHV0aW9uOiAlbSA9PSBtaW51dGVzIHJlbWFpbmluZyAtLT4NCgkJPCEtLSBzdWJzdGl0dXRpb246ICVzID09IHNlY29uZHMgcmVtYWluaW5nIC0tPg0KCQk8dWl0ZXh0IG5hbWU9IkVMQVBTRUQiIHZhbHVlPSLliankvZkgJW0g5YiG6ZKfICVzIOenkiIvPg0KCQk8dWl0ZXh0IG5hbWU9Ik5PVEZPVU5EIiB2YWx1ZT0i5pyq5om+5Yiw5Lu75L2V5YaF5a65Ii8+DQoJCTx1aXRleHQgbmFtZT0iQVRUQUNITUVOVFMiIHZhbHVlPSLpmYTku7YiLz4NCgkJPCEtLSBzdWJzdGl0dXRpb246ICVwID09IGN1cnJlbnQgc3BlYWtlcidzIHRpdGxlIC0tPg0KCQk8dWl0ZXh0IG5hbWU9IkJJT1dJTl9USVRMRSIgdmFsdWU9IuS4quS6uueugOS7izogJXAiLz4NCgkJPHVpdGV4dCBuYW1lPSJCSU9CVE5fVElUTEUiIHZhbHVlPSLkuKrkurrnroDku4siLz4NCgkJPHVpdGV4dCBuYW1lPSJESVZJREVSQlROX1RJVExFIiB2YWx1ZT0ifCIvPg0KCQk8dWl0ZXh0IG5hbWU9IkNPTlRBQ1RCVE5fVElUTEUiIHZhbHVlPSLogZTns7vmlrnlvI8iLz4NCgkJPHVpdGV4dCBuYW1lPSJUQUJfUVVJWiIgdmFsdWU9Iua1i+mqjCIvPg0KCQk8dWl0ZXh0IG5hbWU9IlRBQl9PVVRMSU5FIiB2YWx1ZT0i5aSn57qyIi8+DQoJCTx1aXRleHQgbmFtZT0iVEFCX1RIVU1CIiB2YWx1ZT0i57yp55Wl5Zu+Ii8+DQoJCTx1aXRleHQgbmFtZT0iVEFCX05PVEVTIiB2YWx1ZT0i5aSH5rOoIi8+DQoJCTx1aXRleHQgbmFtZT0iVEFCX1NFQVJDSCIgdmFsdWU9IuaQnOe0oiIvPg0KCQk8dWl0ZXh0IG5hbWU9IlNMSURFX0hFQURJTkciIHZhbHVlPSLlubvnga/niYfmoIfpopgiLz4NCgkJPHVpdGV4dCBuYW1lPSJEVVJBVElPTl9IRUFESU5HIiB2YWx1ZT0i5oyB57ut5pe26Ze0Ii8+DQoJCTx1aXRleHQgbmFtZT0iU0VBUkNIX0hFQURJTkciIHZhbHVlPSLmkJzntKLmlofmnKw6Ii8+DQoJCTx1aXRleHQgbmFtZT0iVEhVTUJfSEVBRElORyIgdmFsdWU9IuW5u+eBr+eJhyIvPg0KCQk8dWl0ZXh0IG5hbWU9IlRIVU1CX0lORk8iIHZhbHVlPSLlubvnga/niYfmoIfpopgv5oyB57ut5pe26Ze0Ii8+DQoJCTx1aXRleHQgbmFtZT0iQVRUQUNITkFNRV9IRUFESU5HIiB2YWx1ZT0i5paH5Lu25ZCNIi8+DQoJCTx1aXRleHQgbmFtZT0iQVRUQUNIU0laRV9IRUFESU5HIiB2YWx1ZT0i5aSn5bCPIi8+DQoJCTx1aXRleHQgbmFtZT0iU0xJREVfTk9URVMiIHZhbHVlPSLlubvnga/niYflpIfms6giLz4NCgkJPCEtLXF1aXogcG9kIGFuZCBtZXNzYWdlIGJveCB0ZXh0cy0tPg0KCQk8dWl0ZXh0IG5hbWU9IlFVSVpQT0RfUVVJWl9BVFRFTVBUIiB2YWx1ZT0i5rWL6aqM5bCd6K+V5qyh5pWwOiIvPg0KCQk8dWl0ZXh0IG5hbWU9IlFVSVpQT0RfUVVJWl9BVFRFTVBUX1ZBTFVFIiB2YWx1ZT0i56ysICVuIOasoe+8jOWFsSAldCDmrKEiLz4NCgkJPHVpdGV4dCBuYW1lPSJRVUlaUE9EX1FVSVpfU0NPUkUiIHZhbHVlPSLlvpfliIY6Ii8+DQoJCTx1aXRleHQgbmFtZT0iUVVJWlBPRF9RVUlaX1BBU1NTQ09SRSIgdmFsdWU9IuWPiuagvOWIhuaVsDoiLz4NCgkJPHVpdGV4dCBuYW1lPSJRVUlaUE9EX1FVSVpfTUFYU0NPUkUiIHZhbHVlPSLmnIDpq5jliIbmlbA6Ii8+DQoJCTx1aXRleHQgbmFtZT0iUVVJWlBPRF9RVUVTQVRNUFRfU1RSIiB2YWx1ZT0i5bCd6K+V5qyh5pWwOiDnrKwgJW4g5qyh77yM5YWxICV0IOasoSIvPg0KCQk8dWl0ZXh0IG5hbWU9IlFVSVpQT0RfUVVFU1RZUEVfU1RSIiB2YWx1ZT0i57G75Z6LOiAlcyIvPg0KCQk8dWl0ZXh0IG5hbWU9IlFVSVpQT0RfUVVFU1RZUEVfR1JEIiB2YWx1ZT0i6K+E57qnIi8+DQoJCTx1aXRleHQgbmFtZT0iUVVJWlBPRF9RVUVTVFlQRV9TVlkiIHZhbHVlPSLosIPmn6UiLz4NCgkJPHVpdGV4dCBuYW1lPSJRVUlaUE9EX1FVSVpBVE1QVF9JTkYiIHZhbHVlPSLml6DpmZAiLz4NCgkJPHVpdGV4dCBuYW1lPSJRVUlaUE9EX1FVRVNBVE1QVF9JTkYiIHZhbHVlPSLml6DpmZAiLz4NCgkJPHVpdGV4dCBuYW1lPSJXQVJOSU5HTVNHX1lFU1NUUklORyIgdmFsdWU9IuaYryIvPg0KCQk8dWl0ZXh0IG5hbWU9IldBUk5JTkdNU0dfTk9TVFJJTkciIHZhbHVlPSLlkKYiLz4NCgkJPHVpdGV4dCBuYW1lPSJXQVJOSU5HTVNHX1RJVExFU1RSSU5HIiB2YWx1ZT0i5rWL6aqM5a+86Iiq6K2m5ZGKIi8+DQoJCTx1aXRleHQgbmFtZT0iV0FSTklOR01TR19NU0dTVFJJTkciIHZhbHVlPSLmraTmtYvpqozkuK3mnInmnKrlsJ3or5XkvZznrZTnmoTpl67popjjgIImI3hBOyYjeEE75Y2V5Ye74oCc5piv4oCd6YCA5Ye65q2k5rWL6aqM44CC5Y2V5Ye74oCc5ZCm4oCd57un57ut5rWL6aqM44CCIi8+DQoJCTx1aXRleHQgbmFtZT0iSU5GT1JNQVRJT05fSDI2NF9GTEFTSFBMQVlFUiIgdmFsdWU9IuW9k+WJjeWuieijheWcqOaCqOeahOiuoeeul+acuuS4iueahCBGbGFzaCBQbGF5ZXIg54mI5pys5LiN5pSv5oyB6K+l6KeG6aKR44CC5Y2V5Ye76KeG6aKR5Yy65Z+f5LiL6L295pyA5paw54mI5pys55qEIEZsYXNoIFBsYXllcu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lkJHlj4LliqDogIXmmL7npLrmj5DopoHmoI8iLz4NCgkJPHVpdGV4dCBuYW1lPSJNVVRFIiB2YWx1ZT0i6Z2Z6Z+zIi8+DQoJCTx1aXRleHQgbmFtZT0iRE9DV1JBUF9USVRMRSIgdmFsdWU9IlByZXNlbnRlciDmlofku7bpmYTku7YiLz4NCgkJPHVpdGV4dCBuYW1lPSJET0NXUkFQX01TRyIgdmFsdWU9IuS/neWtmOWIsOaIkeeahOiuoeeul+acuiIvPg0KCQk8dWl0ZXh0IG5hbWU9IkRPQ1dSQVBfUFJPTVBUIiB2YWx1ZT0i5Y2V5Ye75Lul5LiL6L29Ii8+DQoJPC9sYW5ndWFnZT4NCgk8bGFuZ3VhZ2UgaWQ9InRy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YXl0ICVuIi8+DQoJCTwhLS0gc3Vic3RpdHV0aW9uOiAlbiA9PSBzbGlkZSBudW1iZXIgLS0+DQoJCTwhLS0gc3Vic3RpdHV0aW9uOiAldCA9PSB0b3RhbCBzbGlkZSBjb3VudCAtLT4NCgkJPHVpdGV4dCBuYW1lPSJTQ1JVQkJBUlNUQVRVU19TTElERUlORk8iIHZhbHVlPSJTbGF5dCAlbiAvICV0IHwgIi8+DQoJCTx1aXRleHQgbmFtZT0iU0NSVUJCQVJTVEFUVVNfU1RPUFBFRCIgdmFsdWU9IkR1cmR1cnVsZHUiLz4NCgkJPHVpdGV4dCBuYW1lPSJTQ1JVQkJBUlNUQVRVU19QTEFZSU5HIiB2YWx1ZT0iT3luYXTEsWzEsXlvciIvPg0KCQk8dWl0ZXh0IG5hbWU9IlNDUlVCQkFSU1RBVFVTX05PQVVESU8iIHZhbHVlPSJTZXMgWW9rIi8+DQoJCTx1aXRleHQgbmFtZT0iU0NSVUJCQVJTVEFUVVNfVklEUExBWUlORyIgdmFsdWU9IlZpZGVvIE95bmF0xLFsxLF5b3IiLz4NCgkJPHVpdGV4dCBuYW1lPSJTQ1JVQkJBUlNUQVRVU19MT0FESU5HIiB2YWx1ZT0iWcO8a2xlbml5b3IiLz4NCgkJPHVpdGV4dCBuYW1lPSJTQ1JVQkJBUlNUQVRVU19CVUZGRVJJTkciIHZhbHVlPSJBcmFiZWxsZcSfZSBBbMSxbsSxeW9yIi8+DQoJCTx1aXRleHQgbmFtZT0iU0NSVUJCQVJTVEFUVVNfUVVFU1RJT04iIHZhbHVlPSJTb3J1eXUgWWFuxLF0bGEiLz4NCgkJPHVpdGV4dCBuYW1lPSJTQ1JVQkJBUlNUQVRVU19SRVZJRVdRVUlaIiB2YWx1ZT0iU8SxbmF2IMSwbmNlbGVuaXlvciIvPg0KCQk8IS0tIHN1YnN0aXR1dGlvbjogJW0gPT0gbWludXRlcyByZW1haW5pbmcgLS0+DQoJCTwhLS0gc3Vic3RpdHV0aW9uOiAlcyA9PSBzZWNvbmRzIHJlbWFpbmluZyAtLT4NCgkJPHVpdGV4dCBuYW1lPSJFTEFQU0VEIiB2YWx1ZT0iJW0gRGFraWthICVzIFNhbml5ZSBLYWxkxLEiLz4NCgkJPHVpdGV4dCBuYW1lPSJOT1RGT1VORCIgdmFsdWU9IkhlcmhhbmdpIEJpciDFnmV5IEJ1bHVubWFkxLEiLz4NCgkJPHVpdGV4dCBuYW1lPSJBVFRBQ0hNRU5UUyIgdmFsdWU9IkVrbGVy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xLBydGliYXQiLz4NCgkJPHVpdGV4dCBuYW1lPSJUQUJfUVVJWiIgdmFsdWU9IlPEsW5hdiIvPg0KCQk8dWl0ZXh0IG5hbWU9IlRBQl9PVVRMSU5FIiB2YWx1ZT0iQW5hIEhhdCIvPg0KCQk8dWl0ZXh0IG5hbWU9IlRBQl9USFVNQiIgdmFsdWU9IlJlc2ltIi8+DQoJCTx1aXRleHQgbmFtZT0iVEFCX05PVEVTIiB2YWx1ZT0iTm90bGFyIi8+DQoJCTx1aXRleHQgbmFtZT0iVEFCX1NFQVJDSCIgdmFsdWU9IkFyYSIvPg0KCQk8dWl0ZXh0IG5hbWU9IlNMSURFX0hFQURJTkciIHZhbHVlPSJTbGF5dCBCYcWfbMSxxJ/EsSIvPg0KCQk8dWl0ZXh0IG5hbWU9IkRVUkFUSU9OX0hFQURJTkciIHZhbHVlPSJTw7xyZSIvPg0KCQk8dWl0ZXh0IG5hbWU9IlNFQVJDSF9IRUFESU5HIiB2YWx1ZT0iTWV0bmkgYXJhOiIvPg0KCQk8dWl0ZXh0IG5hbWU9IlRIVU1CX0hFQURJTkciIHZhbHVlPSJTbGF5dCIvPg0KCQk8dWl0ZXh0IG5hbWU9IlRIVU1CX0lORk8iIHZhbHVlPSJTbGF5dCBCYcWfbMSxxJ/EsS9Tw7xyZXNpIi8+DQoJCTx1aXRleHQgbmFtZT0iQVRUQUNITkFNRV9IRUFESU5HIiB2YWx1ZT0iRG9zeWEgQWTEsSIvPg0KCQk8dWl0ZXh0IG5hbWU9IkFUVEFDSFNJWkVfSEVBRElORyIgdmFsdWU9IkJveXV0Ii8+DQoJCTx1aXRleHQgbmFtZT0iU0xJREVfTk9URVMiIHZhbHVlPSJTbGF5dCBOb3RsYXLEsSIvPg0KCQk8IS0tcXVpeiBwb2QgYW5kIG1lc3NhZ2UgYm94IHRleHRzLS0+DQoJCTx1aXRleHQgbmFtZT0iUVVJWlBPRF9RVUlaX0FUVEVNUFQiIHZhbHVlPSJTxLFuYXYgRGVuZW1lc2k6Ii8+DQoJCTx1aXRleHQgbmFtZT0iUVVJWlBPRF9RVUlaX0FUVEVNUFRfVkFMVUUiIHZhbHVlPSIlbi8ldCIvPg0KCQk8dWl0ZXh0IG5hbWU9IlFVSVpQT0RfUVVJWl9TQ09SRSIgdmFsdWU9IlB1YW46Ii8+DQoJCTx1aXRleHQgbmFtZT0iUVVJWlBPRF9RVUlaX1BBU1NTQ09SRSIgdmFsdWU9Ikdlw6dtZSBQdWFuxLE6Ii8+DQoJCTx1aXRleHQgbmFtZT0iUVVJWlBPRF9RVUlaX01BWFNDT1JFIiB2YWx1ZT0iTWFrc2ltdW0gUHVhbjoiLz4NCgkJPHVpdGV4dCBuYW1lPSJRVUlaUE9EX1FVRVNBVE1QVF9TVFIiIHZhbHVlPSJEZW5lbWU6ICVuLyV0Ii8+DQoJCTx1aXRleHQgbmFtZT0iUVVJWlBPRF9RVUVTVFlQRV9TVFIiIHZhbHVlPSJUw7xyOiAlcyIvPg0KCQk8dWl0ZXh0IG5hbWU9IlFVSVpQT0RfUVVFU1RZUEVfR1JEIiB2YWx1ZT0iQmFzYW1ha2zEsSIvPg0KCQk8dWl0ZXh0IG5hbWU9IlFVSVpQT0RfUVVFU1RZUEVfU1ZZIiB2YWx1ZT0iQW5rZXQiLz4NCgkJPHVpdGV4dCBuYW1lPSJRVUlaUE9EX1FVSVpBVE1QVF9JTkYiIHZhbHVlPSJTxLFuxLFyc8SxeiIvPg0KCQk8dWl0ZXh0IG5hbWU9IlFVSVpQT0RfUVVFU0FUTVBUX0lORiIgdmFsdWU9IlPEsW7EsXJzxLF6Ii8+DQoJCTx1aXRleHQgbmFtZT0iV0FSTklOR01TR19ZRVNTVFJJTkciIHZhbHVlPSJFdmV0Ii8+DQoJCTx1aXRleHQgbmFtZT0iV0FSTklOR01TR19OT1NUUklORyIgdmFsdWU9IkhhecSxciIvPg0KCQk8dWl0ZXh0IG5hbWU9IldBUk5JTkdNU0dfVElUTEVTVFJJTkciIHZhbHVlPSJTxLFuYXYgR2V6aW5tZSBVeWFyxLFzxLEiLz4NCgkJPHVpdGV4dCBuYW1lPSJXQVJOSU5HTVNHX01TR1NUUklORyIgdmFsdWU9IkJ1IFPEsW5hdmRhIGRlbmVubWVtacWfIHNvcnVsYXIgdmFyLiYjeEE7JiN4QTtFdmV0IHNlw6dlbmXEn2luaSB0xLFrbGF0xLFyc2FuxLF6IFPEsW5hdmRhbiDDp8Sxa2FjYWtzxLFuxLF6LiBTxLFuYXZhIGRldmFtIGV0bWVrIGnDp2luIEhhecSxciBzZcOnZW5lxJ9pbmkgdMSxa2xhdMSxbi4iLz4NCgkJPHVpdGV4dCBuYW1lPSJJTkZPUk1BVElPTl9IMjY0X0ZMQVNIUExBWUVSIiB2YWx1ZT0iQmlsZ2lzYXlhcsSxbsSxemEgecO8a2zDvCBvbGFuIGdlw6dlcmxpIEZsYXNoIFBsYXllciBzw7xyw7xtw7wgYnUgdmlkZW95dSBkZXN0ZWtsZW1peW9yLiBFbiBzb24gRmxhc2ggUGxheWVyIHPDvHLDvG3DvG7DvCBpbmRpcm1layBpw6dpbiB2aWRlbyBhbGFuxLFuxLEgdMSxa2xhdMSx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S2F0xLFsxLFtY8SxbGFyYSBrZW5hciDDp3VidcSfdW51IGfDtnN0ZXIiLz4NCgkJPHVpdGV4dCBuYW1lPSJNVVRFIiB2YWx1ZT0iU2Vzc2l6Ii8+DQoJCTx1aXRleHQgbmFtZT0iRE9DV1JBUF9USVRMRSIgdmFsdWU9IlByZXNlbnRlciBEb3N5YSBFa2kiLz4NCgkJPHVpdGV4dCBuYW1lPSJET0NXUkFQX01TRyIgdmFsdWU9IkJpbGdpc2F5YXLEsW1hIEtheWRldCIvPg0KCQk8dWl0ZXh0IG5hbWU9IkRPQ1dSQVBfUFJPTVBUIiB2YWx1ZT0ixLBuZGlybWVrIGnDp2luIFTEsWtsYXTEsW4iLz4NCgk8L2xhbmd1YWdlPg0KCTxsYW5ndWFnZSBpZD0icnU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0KHQu9Cw0LnQtCAlbiIvPg0KCQk8IS0tIHN1YnN0aXR1dGlvbjogJW4gPT0gc2xpZGUgbnVtYmVyIC0tPg0KCQk8IS0tIHN1YnN0aXR1dGlvbjogJXQgPT0gdG90YWwgc2xpZGUgY291bnQgLS0+DQoJCTx1aXRleHQgbmFtZT0iU0NSVUJCQVJTVEFUVVNfU0xJREVJTkZPIiB2YWx1ZT0i0KHQu9Cw0LnQtCAlbiAvICV0IHwgIi8+DQoJCTx1aXRleHQgbmFtZT0iU0NSVUJCQVJTVEFUVVNfU1RPUFBFRCIgdmFsdWU9ItCe0YHRgtCw0L3QvtCy0LvQtdC90L4iLz4NCgkJPHVpdGV4dCBuYW1lPSJTQ1JVQkJBUlNUQVRVU19QTEFZSU5HIiB2YWx1ZT0i0JLQvtGB0L/RgNC+0LjQt9Cy0LXQtNC10L3QuNC1Ii8+DQoJCTx1aXRleHQgbmFtZT0iU0NSVUJCQVJTVEFUVVNfTk9BVURJTyIgdmFsdWU9ItCd0LXRgiDQsNGD0LTQuNC+Ii8+DQoJCTx1aXRleHQgbmFtZT0iU0NSVUJCQVJTVEFUVVNfVklEUExBWUlORyIgdmFsdWU9ItCS0L7RgdC/0YDQvtC40LfQstC10LTQtdC90LjQtSDQstC40LTQtdC+Ii8+DQoJCTx1aXRleHQgbmFtZT0iU0NSVUJCQVJTVEFUVVNfTE9BRElORyIgdmFsdWU9ItCX0LDQs9GA0YPQt9C60LAiLz4NCgkJPHVpdGV4dCBuYW1lPSJTQ1JVQkJBUlNUQVRVU19CVUZGRVJJTkciIHZhbHVlPSLQkdGD0YTQtdGA0LjQt9Cw0YbQuNGPIi8+DQoJCTx1aXRleHQgbmFtZT0iU0NSVUJCQVJTVEFUVVNfUVVFU1RJT04iIHZhbHVlPSLQntGC0LLQtdGCINC90LAg0LLQvtC/0YDQvtGBIi8+DQoJCTx1aXRleHQgbmFtZT0iU0NSVUJCQVJTVEFUVVNfUkVWSUVXUVVJWiIgdmFsdWU9ItCe0LHQt9C+0YAg0L7Qv9GA0L7RgdCwIi8+DQoJCTwhLS0gc3Vic3RpdHV0aW9uOiAlbSA9PSBtaW51dGVzIHJlbWFpbmluZyAtLT4NCgkJPCEtLSBzdWJzdGl0dXRpb246ICVzID09IHNlY29uZHMgcmVtYWluaW5nIC0tPg0KCQk8dWl0ZXh0IG5hbWU9IkVMQVBTRUQiIHZhbHVlPSLQntGB0YLQsNC70L7RgdGMICVtINC80LjQvS4gJXMg0YEiLz4NCgkJPHVpdGV4dCBuYW1lPSJOT1RGT1VORCIgdmFsdWU9ItCd0LjRh9C10LPQviDQvdC1INC90LDQudC00LXQvdC+Ii8+DQoJCTx1aXRleHQgbmFtZT0iQVRUQUNITUVOVFMiIHZhbHVlPSLQktC70L7QttC10L3QuNGPIi8+DQoJCTwhLS0gc3Vic3RpdHV0aW9uOiAlcCA9PSBjdXJyZW50IHNwZWFrZXIncyB0aXRsZSAtLT4NCgkJPHVpdGV4dCBuYW1lPSJCSU9XSU5fVElUTEUiIHZhbHVlPSLQkdC40L7Qs9GA0LDRhNC40Y86ICVwIi8+DQoJCTx1aXRleHQgbmFtZT0iQklPQlROX1RJVExFIiB2YWx1ZT0i0JHQuNC+0LPRgNCw0YTQuNGPIi8+DQoJCTx1aXRleHQgbmFtZT0iRElWSURFUkJUTl9USVRMRSIgdmFsdWU9InwiLz4NCgkJPHVpdGV4dCBuYW1lPSJDT05UQUNUQlROX1RJVExFIiB2YWx1ZT0i0JrQvtC90YLQsNC60YIiLz4NCgkJPHVpdGV4dCBuYW1lPSJUQUJfUVVJWiIgdmFsdWU9ItCe0L/RgNC+0YEiLz4NCgkJPHVpdGV4dCBuYW1lPSJUQUJfT1VUTElORSIgdmFsdWU9ItCh0YXQtdC80LAiLz4NCgkJPHVpdGV4dCBuYW1lPSJUQUJfVEhVTUIiIHZhbHVlPSLQkdC10LPRg9C90L7QuiIvPg0KCQk8dWl0ZXh0IG5hbWU9IlRBQl9OT1RFUyIgdmFsdWU9ItCX0LDQvNC10YLQutC4Ii8+DQoJCTx1aXRleHQgbmFtZT0iVEFCX1NFQVJDSCIgdmFsdWU9ItCf0L7QuNGB0LoiLz4NCgkJPHVpdGV4dCBuYW1lPSJTTElERV9IRUFESU5HIiB2YWx1ZT0i0JfQsNCz0L7Qu9C+0LLQvtC6INGB0LvQsNC50LTQsCIvPg0KCQk8dWl0ZXh0IG5hbWU9IkRVUkFUSU9OX0hFQURJTkciIHZhbHVlPSLQlNC70LjRgi3RgdGC0YwiLz4NCgkJPHVpdGV4dCBuYW1lPSJTRUFSQ0hfSEVBRElORyIgdmFsdWU9ItCf0L7QuNGB0Log0YLQtdC60YHRgtCwOiIvPg0KCQk8dWl0ZXh0IG5hbWU9IlRIVU1CX0hFQURJTkciIHZhbHVlPSLQodC70LDQudC0Ii8+DQoJCTx1aXRleHQgbmFtZT0iVEhVTUJfSU5GTyIgdmFsdWU9ItCd0LDQt9Cy0LDQvdC40LUv0LTQu9C40YIt0L3QvtGB0YLRjCIvPg0KCQk8dWl0ZXh0IG5hbWU9IkFUVEFDSE5BTUVfSEVBRElORyIgdmFsdWU9ItCY0LzRjyDRhNCw0LnQu9CwIi8+DQoJCTx1aXRleHQgbmFtZT0iQVRUQUNIU0laRV9IRUFESU5HIiB2YWx1ZT0i0KDQsNC30LzQtdGAIi8+DQoJCTx1aXRleHQgbmFtZT0iU0xJREVfTk9URVMiIHZhbHVlPSLQl9Cw0LzQtdGC0LrQuCDQuiDRgdC70LDQudC00YMiLz4NCgkJPCEtLXF1aXogcG9kIGFuZCBtZXNzYWdlIGJveCB0ZXh0cy0tPg0KCQk8dWl0ZXh0IG5hbWU9IlFVSVpQT0RfUVVJWl9BVFRFTVBUIiB2YWx1ZT0i0J/QvtC/0YvRgtC60LAg0L/RgNC+0LnRgtC4INC+0L/RgNC+0YE6Ii8+DQoJCTx1aXRleHQgbmFtZT0iUVVJWlBPRF9RVUlaX0FUVEVNUFRfVkFMVUUiIHZhbHVlPSIlbiDQuNC3ICV0Ii8+DQoJCTx1aXRleHQgbmFtZT0iUVVJWlBPRF9RVUlaX1NDT1JFIiB2YWx1ZT0i0J3QsNCx0YDQsNC90L4g0LHQsNC70LvQvtCyOiIvPg0KCQk8dWl0ZXh0IG5hbWU9IlFVSVpQT0RfUVVJWl9QQVNTU0NPUkUiIHZhbHVlPSLQn9GA0L7RhdC+0LTQvdC+0Lkg0YDQtdC30YPQu9GM0YLQsNGCOiIvPg0KCQk8dWl0ZXh0IG5hbWU9IlFVSVpQT0RfUVVJWl9NQVhTQ09SRSIgdmFsdWU9ItCc0LDQutGB0LjQvNCw0LvRjNC90YvQuSDRgNC10LfRg9C70YzRgtCw0YI6Ii8+DQoJCTx1aXRleHQgbmFtZT0iUVVJWlBPRF9RVUVTQVRNUFRfU1RSIiB2YWx1ZT0i0J/QvtC/0YvRgtC60LA6ICVuINC40LcgJXQiLz4NCgkJPHVpdGV4dCBuYW1lPSJRVUlaUE9EX1FVRVNUWVBFX1NUUiIgdmFsdWU9ItCi0LjQvzogJXMiLz4NCgkJPHVpdGV4dCBuYW1lPSJRVUlaUE9EX1FVRVNUWVBFX0dSRCIgdmFsdWU9ItChINC+0YbQtdC90LrQvtC5Ii8+DQoJCTx1aXRleHQgbmFtZT0iUVVJWlBPRF9RVUVTVFlQRV9TVlkiIHZhbHVlPSLQntCx0LfQvtGAIi8+DQoJCTx1aXRleHQgbmFtZT0iUVVJWlBPRF9RVUlaQVRNUFRfSU5GIiB2YWx1ZT0i0JHQvtC70YzRiNC+0LUg0YfQuNGB0LvQviIvPg0KCQk8dWl0ZXh0IG5hbWU9IlFVSVpQT0RfUVVFU0FUTVBUX0lORiIgdmFsdWU9ItCR0L7Qu9GM0YjQvtC1INGH0LjRgdC70L4iLz4NCgkJPHVpdGV4dCBuYW1lPSJXQVJOSU5HTVNHX1lFU1NUUklORyIgdmFsdWU9ItCU0LAiLz4NCgkJPHVpdGV4dCBuYW1lPSJXQVJOSU5HTVNHX05PU1RSSU5HIiB2YWx1ZT0i0J3QtdGCIi8+DQoJCTx1aXRleHQgbmFtZT0iV0FSTklOR01TR19USVRMRVNUUklORyIgdmFsdWU9ItCf0YDQtdC00YPQv9GA0LXQttC00LXQvdC40LUg0L4g0L3QsNCy0LjQs9Cw0YbQuNC4INCyINC+0L/RgNC+0YHQtSIvPg0KCQk8dWl0ZXh0IG5hbWU9IldBUk5JTkdNU0dfTVNHU1RSSU5HIiB2YWx1ZT0i0JIg0L7Qv9GA0L7RgdC1INC+0YHRgtCw0LvQuNGB0Ywg0L3QtdC+0YLQstC10YfQtdC90L3Ri9C1INCy0L7Qv9GA0L7RgdGLLtCd0LDQttCw0YLQuNC1INC60L3QvtC/0LrQuCAmcXVvdDvQlNCwJnF1b3Q7INC/0YDQuNCy0LXQtNC10YIg0Log0LfQsNC60YDRi9GC0LjRjiDQvtC/0YDQvtGB0LAuINCd0LDQttCw0YLQuNC1INC60L3QvtC/0LrQuCAmcXVvdDvQndC10YImcXVvdDsg0L/RgNC+0LTQvtC70LbQuNGCINC+0L/RgNC+0YEuIi8+DQoJCTx1aXRleHQgbmFtZT0iSU5GT1JNQVRJT05fSDI2NF9GTEFTSFBMQVlFUiIgdmFsdWU9ItCi0LXQutGD0YnQsNGPINCy0LXRgNGB0LjRjyDQv9GA0L7QuNCz0YDRi9Cy0LDRgtC10LvRjyBGbGFzaCBQbGF5ZXIsINGD0YHRgtCw0L3QvtCy0LvQtdC90L3QsNGPINC90LAg0Y3RgtC+0Lwg0LrQvtC80L/RjNGO0YLQtdGA0LUsINC90LUg0L/QvtC00LTQtdGA0LbQuNCy0LDQtdGCINGN0YLQviDQstC40LTQtdC+LiDQqdC10LvQutC90LjRgtC1INCyINC+0LHQu9Cw0YHRgtC4INCy0LjQtNC10L4sINGH0YLQvtCx0Ysg0LfQsNCz0YDRg9C30LjRgtGMINC/0L7RgdC70LXQtNC90Y7RjiDQstC10YDRgdC40Y4g0L/RgNC+0LjQs9GA0YvQstCw0YLQtdC70Y8gRmxhc2ggUGxheWVy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Qn9C+0LrQsNC30YvQstCw0YLRjCDQstGA0LXQt9C60YMg0YPRh9Cw0YHRgtC90LjQutCw0LwiLz4NCgkJPHVpdGV4dCBuYW1lPSJNVVRFIiB2YWx1ZT0i0J7RgtC60LvRjtGH0LjRgtGMINC30LLRg9C6Ii8+DQoJCTx1aXRleHQgbmFtZT0iRE9DV1JBUF9USVRMRSIgdmFsdWU9ItCS0LvQvtC20LXQvdC40LUg0LIg0YTQsNC50LsgQWRvYmUgUHJlc2VudGVyIi8+DQoJCTx1aXRleHQgbmFtZT0iRE9DV1JBUF9NU0ciIHZhbHVlPSLQodC+0YXRgNCw0L3QuNGC0Ywg0LIg0L/QsNC/0LrRgyAmcXVvdDvQnNC+0Lkg0LrQvtC80L/RjNGO0YLQtdGAJnF1b3Q7Ii8+DQoJCTx1aXRleHQgbmFtZT0iRE9DV1JBUF9QUk9NUFQiIHZhbHVlPSLQqdC10LvQutC90YPRgtGMINC00LvRjyDQt9Cw0LPRgNGD0LfQutC4Ii8+DQoJPC9sYW5ndWFnZT4NCjwvY29uZmlndXJhdGlvbj4NCg=="/>
  <p:tag name="SECTOMILLISECCONVERTED" val="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TEXTINFO" val="&lt;ShapeTextInfo&gt;&lt;TableIndex row=&quot;-1&quot; col=&quot;-1&quot;&gt;&lt;linesCount val=&quot;1&quot;/&gt;&lt;lineCharCount val=&quot;10&quot;/&gt;&lt;/TableIndex&gt;&lt;/ShapeTextInfo&gt;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TEXTINFO" val="&lt;ShapeTextInfo&gt;&lt;TableIndex row=&quot;-1&quot; col=&quot;-1&quot;&gt;&lt;linesCount val=&quot;1&quot;/&gt;&lt;lineCharCount val=&quot;9&quot;/&gt;&lt;/TableIndex&gt;&lt;/ShapeTextInfo&gt;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204CE1C0-EA52-45D2-84BE-D7E3A26B5CA5}&quot;/&gt;&lt;isInvalidForFieldText val=&quot;0&quot;/&gt;&lt;Image&gt;&lt;filename val=&quot;C:\USIL - Virtual\Matematica 2\presentaciones_adobe\semana 2 tema 2\data\asimages\{204CE1C0-EA52-45D2-84BE-D7E3A26B5CA5}.png&quot;/&gt;&lt;left val=&quot;83&quot;/&gt;&lt;top val=&quot;407&quot;/&gt;&lt;width val=&quot;147&quot;/&gt;&lt;height val=&quot;137&quot;/&gt;&lt;hasText val=&quot;1&quot;/&gt;&lt;/Image&gt;&lt;/ThreeDShapeInfo&gt;"/>
  <p:tag name="PRESENTER_SHAPETEXTINFO" val="&lt;ShapeTextInfo&gt;&lt;TableIndex row=&quot;-1&quot; col=&quot;-1&quot;&gt;&lt;linesCount val=&quot;1&quot;/&gt;&lt;lineCharCount val=&quot;37&quot;/&gt;&lt;/TableIndex&gt;&lt;/ShapeTextInfo&gt;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2F16E29C-FBE9-4874-920C-13E50EC6ABA2}&quot;/&gt;&lt;isInvalidForFieldText val=&quot;0&quot;/&gt;&lt;Image&gt;&lt;filename val=&quot;C:\USIL - Virtual\Matematica 2\presentaciones_adobe\semana 2 tema 2\data\asimages\{2F16E29C-FBE9-4874-920C-13E50EC6ABA2}.png&quot;/&gt;&lt;left val=&quot;258&quot;/&gt;&lt;top val=&quot;441&quot;/&gt;&lt;width val=&quot;85&quot;/&gt;&lt;height val=&quot;51&quot;/&gt;&lt;hasText val=&quot;1&quot;/&gt;&lt;/Image&gt;&lt;/ThreeDShapeInfo&gt;"/>
  <p:tag name="PRESENTER_SHAPETEXTINFO" val="&lt;ShapeTextInfo&gt;&lt;TableIndex row=&quot;-1&quot; col=&quot;-1&quot;&gt;&lt;linesCount val=&quot;1&quot;/&gt;&lt;lineCharCount val=&quot;14&quot;/&gt;&lt;/TableIndex&gt;&lt;/ShapeTextInfo&gt;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01C9820E-DF51-445C-8B84-285FD00EE362}&quot;/&gt;&lt;isInvalidForFieldText val=&quot;0&quot;/&gt;&lt;Image&gt;&lt;filename val=&quot;C:\USIL - Virtual\Matematica 2\presentaciones_adobe\semana 2 tema 2\data\asimages\{01C9820E-DF51-445C-8B84-285FD00EE362}.png&quot;/&gt;&lt;left val=&quot;496&quot;/&gt;&lt;top val=&quot;431&quot;/&gt;&lt;width val=&quot;120&quot;/&gt;&lt;height val=&quot;63&quot;/&gt;&lt;hasText val=&quot;1&quot;/&gt;&lt;/Image&gt;&lt;/ThreeDShapeInfo&gt;"/>
  <p:tag name="PRESENTER_SHAPETEXTINFO" val="&lt;ShapeTextInfo&gt;&lt;TableIndex row=&quot;-1&quot; col=&quot;-1&quot;&gt;&lt;linesCount val=&quot;1&quot;/&gt;&lt;lineCharCount val=&quot;45&quot;/&gt;&lt;/TableIndex&gt;&lt;/ShapeTextInfo&gt;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31383334-7BF0-4E99-856F-3098F0B1D5CF}&quot;/&gt;&lt;isInvalidForFieldText val=&quot;0&quot;/&gt;&lt;Image&gt;&lt;filename val=&quot;C:\USIL - Virtual\Matematica 2\presentaciones_adobe\semana 2 tema 2\data\asimages\{31383334-7BF0-4E99-856F-3098F0B1D5CF}.png&quot;/&gt;&lt;left val=&quot;467&quot;/&gt;&lt;top val=&quot;456&quot;/&gt;&lt;width val=&quot;34&quot;/&gt;&lt;height val=&quot;30&quot;/&gt;&lt;hasText val=&quot;1&quot;/&gt;&lt;/Image&gt;&lt;/ThreeDShapeInfo&gt;"/>
  <p:tag name="PRESENTER_SHAPETEXTINFO" val="&lt;ShapeTextInfo&gt;&lt;TableIndex row=&quot;-1&quot; col=&quot;-1&quot;&gt;&lt;linesCount val=&quot;1&quot;/&gt;&lt;lineCharCount val=&quot;1&quot;/&gt;&lt;/TableIndex&gt;&lt;/ShapeTextInfo&gt;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676433BF-40E2-4DE4-88BE-822E361AF6A8}&quot;/&gt;&lt;isInvalidForFieldText val=&quot;0&quot;/&gt;&lt;Image&gt;&lt;filename val=&quot;C:\USIL - Virtual\Matematica 2\presentaciones_adobe\semana 2 tema 2\data\asimages\{676433BF-40E2-4DE4-88BE-822E361AF6A8}.png&quot;/&gt;&lt;left val=&quot;603&quot;/&gt;&lt;top val=&quot;445&quot;/&gt;&lt;width val=&quot;94&quot;/&gt;&lt;height val=&quot;52&quot;/&gt;&lt;hasText val=&quot;1&quot;/&gt;&lt;/Image&gt;&lt;/ThreeDShapeInfo&gt;"/>
  <p:tag name="PRESENTER_SHAPETEXTINFO" val="&lt;ShapeTextInfo&gt;&lt;TableIndex row=&quot;-1&quot; col=&quot;-1&quot;&gt;&lt;linesCount val=&quot;1&quot;/&gt;&lt;lineCharCount val=&quot;15&quot;/&gt;&lt;/TableIndex&gt;&lt;/ShapeTextInfo&gt;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TEXTINFO" val="&lt;ShapeTextInfo&gt;&lt;TableIndex row=&quot;-1&quot; col=&quot;-1&quot;&gt;&lt;linesCount val=&quot;1&quot;/&gt;&lt;lineCharCount val=&quot;23&quot;/&gt;&lt;/TableIndex&gt;&lt;/ShapeTextInfo&gt;"/>
  <p:tag name="PRESENTER_SHAPEINFO" val="&lt;ThreeDShapeInfo&gt;&lt;uuid val=&quot;{13ACCCF0-E168-457C-A1FC-377270A0E132}&quot;/&gt;&lt;isInvalidForFieldText val=&quot;0&quot;/&gt;&lt;Image&gt;&lt;filename val=&quot;C:\USIL - Virtual\Matematica 2\presentaciones_adobe\semana 2 tema 2\data\asimages\{13ACCCF0-E168-457C-A1FC-377270A0E132}.png&quot;/&gt;&lt;left val=&quot;188&quot;/&gt;&lt;top val=&quot;438&quot;/&gt;&lt;width val=&quot;86&quot;/&gt;&lt;height val=&quot;54&quot;/&gt;&lt;hasText val=&quot;1&quot;/&gt;&lt;/Image&gt;&lt;/ThreeDShapeInfo&gt;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PSNARRATION" val="1,940009422,C:\USIL - Virtual\Matematica 2\Semana 02\Tema 2 DERIVACION DE ECUACIONES PARAMETRICAS\Derivada de ecuaciones paramétricas_pptx\Media.ppcx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TEXTINFO" val="&lt;ShapeTextInfo&gt;&lt;TableIndex row=&quot;-1&quot; col=&quot;-1&quot;&gt;&lt;linesCount val=&quot;1&quot;/&gt;&lt;lineCharCount val=&quot;36&quot;/&gt;&lt;/TableIndex&gt;&lt;/ShapeTextInfo&gt;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TEXTINFO" val="&lt;ShapeTextInfo&gt;&lt;TableIndex row=&quot;-1&quot; col=&quot;-1&quot;&gt;&lt;linesCount val=&quot;5&quot;/&gt;&lt;lineCharCount val=&quot;13&quot;/&gt;&lt;lineCharCount val=&quot;69&quot;/&gt;&lt;lineCharCount val=&quot;29&quot;/&gt;&lt;lineCharCount val=&quot;66&quot;/&gt;&lt;lineCharCount val=&quot;36&quot;/&gt;&lt;/TableIndex&gt;&lt;/ShapeTextInfo&gt;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TEXTINFO" val="&lt;ShapeTextInfo&gt;&lt;TableIndex row=&quot;-1&quot; col=&quot;-1&quot;&gt;&lt;linesCount val=&quot;0&quot;/&gt;&lt;/TableIndex&gt;&lt;/ShapeTextInfo&gt;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TEXTINFO" val="&lt;ShapeTextInfo&gt;&lt;TableIndex row=&quot;-1&quot; col=&quot;-1&quot;&gt;&lt;linesCount val=&quot;1&quot;/&gt;&lt;lineCharCount val=&quot;4&quot;/&gt;&lt;/TableIndex&gt;&lt;/ShapeTextInfo&gt;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TEXTINFO" val="&lt;ShapeTextInfo&gt;&lt;TableIndex row=&quot;-1&quot; col=&quot;-1&quot;&gt;&lt;linesCount val=&quot;5&quot;/&gt;&lt;lineCharCount val=&quot;55&quot;/&gt;&lt;lineCharCount val=&quot;14&quot;/&gt;&lt;lineCharCount val=&quot;13&quot;/&gt;&lt;lineCharCount val=&quot;13&quot;/&gt;&lt;lineCharCount val=&quot;12&quot;/&gt;&lt;/TableIndex&gt;&lt;/ShapeTextInfo&gt;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TEXTINFO" val="&lt;ShapeTextInfo&gt;&lt;TableIndex row=&quot;-1&quot; col=&quot;-1&quot;&gt;&lt;linesCount val=&quot;1&quot;/&gt;&lt;lineCharCount val=&quot;10&quot;/&gt;&lt;/TableIndex&gt;&lt;/ShapeTextInfo&gt;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TEXTINFO" val="&lt;ShapeTextInfo&gt;&lt;TableIndex row=&quot;-1&quot; col=&quot;-1&quot;&gt;&lt;linesCount val=&quot;0&quot;/&gt;&lt;/TableIndex&gt;&lt;/ShapeTextInfo&gt;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TEXTINFO" val="&lt;ShapeTextInfo&gt;&lt;TableIndex row=&quot;-1&quot; col=&quot;-1&quot;&gt;&lt;linesCount val=&quot;1&quot;/&gt;&lt;lineCharCount val=&quot;4&quot;/&gt;&lt;/TableIndex&gt;&lt;/ShapeTextInfo&gt;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TEXTINFO" val="&lt;ShapeTextInfo&gt;&lt;TableIndex row=&quot;-1&quot; col=&quot;-1&quot;&gt;&lt;linesCount val=&quot;1&quot;/&gt;&lt;lineCharCount val=&quot;15&quot;/&gt;&lt;/TableIndex&gt;&lt;/ShapeTextInfo&gt;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PSNARRATION" val="2,940009422,C:\USIL - Virtual\Matematica 2\Semana 02\Tema 2 DERIVACION DE ECUACIONES PARAMETRICAS\Derivada de ecuaciones paramétricas_pptx\Media.ppcx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TEXTINFO" val="&lt;ShapeTextInfo&gt;&lt;TableIndex row=&quot;-1&quot; col=&quot;-1&quot;&gt;&lt;linesCount val=&quot;2&quot;/&gt;&lt;lineCharCount val=&quot;24&quot;/&gt;&lt;lineCharCount val=&quot;12&quot;/&gt;&lt;/TableIndex&gt;&lt;/ShapeTextInfo&gt;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TEXTINFO" val="&lt;ShapeTextInfo&gt;&lt;TableIndex row=&quot;-1&quot; col=&quot;-1&quot;&gt;&lt;linesCount val=&quot;2&quot;/&gt;&lt;lineCharCount val=&quot;38&quot;/&gt;&lt;lineCharCount val=&quot;17&quot;/&gt;&lt;/TableIndex&gt;&lt;/ShapeTextInfo&gt;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TEXTINFO" val="&lt;ShapeTextInfo&gt;&lt;TableIndex row=&quot;-1&quot; col=&quot;-1&quot;&gt;&lt;linesCount val=&quot;1&quot;/&gt;&lt;lineCharCount val=&quot;29&quot;/&gt;&lt;/TableIndex&gt;&lt;/ShapeTextInfo&gt;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PSNARRATION" val="3,940009422,C:\USIL - Virtual\Matematica 2\Semana 02\Tema 2 DERIVACION DE ECUACIONES PARAMETRICAS\Derivada de ecuaciones paramétricas_pptx\Media.ppcx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95F84CBC-A4D9-4E14-8FB8-06854103D911}&quot;/&gt;&lt;isInvalidForFieldText val=&quot;0&quot;/&gt;&lt;Image&gt;&lt;filename val=&quot;C:\USIL - Virtual\Matematica 2\presentaciones_adobe\semana 2 tema 2\data\asimages\{95F84CBC-A4D9-4E14-8FB8-06854103D911}.png&quot;/&gt;&lt;left val=&quot;-12&quot;/&gt;&lt;top val=&quot;54&quot;/&gt;&lt;width val=&quot;735&quot;/&gt;&lt;height val=&quot;488&quot;/&gt;&lt;hasText val=&quot;1&quot;/&gt;&lt;/Image&gt;&lt;/ThreeDShapeInfo&gt;"/>
  <p:tag name="PRESENTER_SHAPETEXTINFO" val="&lt;ShapeTextInfo&gt;&lt;TableIndex row=&quot;-1&quot; col=&quot;-1&quot;&gt;&lt;linesCount val=&quot;4&quot;/&gt;&lt;lineCharCount val=&quot;26&quot;/&gt;&lt;lineCharCount val=&quot;49&quot;/&gt;&lt;lineCharCount val=&quot;14&quot;/&gt;&lt;lineCharCount val=&quot;52&quot;/&gt;&lt;/TableIndex&gt;&lt;/ShapeTextInfo&gt;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TEXTINFO" val="&lt;ShapeTextInfo&gt;&lt;TableIndex row=&quot;-1&quot; col=&quot;-1&quot;&gt;&lt;linesCount val=&quot;1&quot;/&gt;&lt;lineCharCount val=&quot;36&quot;/&gt;&lt;/TableIndex&gt;&lt;/ShapeTextInfo&gt;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PSNARRATION" val="4,940009422,C:\USIL - Virtual\Matematica 2\Semana 02\Tema 2 DERIVACION DE ECUACIONES PARAMETRICAS\Derivada de ecuaciones paramétricas_pptx\Media.ppcx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A659D6D6-B588-458E-A879-DA62AC85650D}&quot;/&gt;&lt;isInvalidForFieldText val=&quot;0&quot;/&gt;&lt;Image&gt;&lt;filename val=&quot;C:\USIL - Virtual\Matematica 2\presentaciones_adobe\semana 2 tema 2\data\asimages\{A659D6D6-B588-458E-A879-DA62AC85650D}.png&quot;/&gt;&lt;left val=&quot;-12&quot;/&gt;&lt;top val=&quot;28&quot;/&gt;&lt;width val=&quot;735&quot;/&gt;&lt;height val=&quot;514&quot;/&gt;&lt;hasText val=&quot;1&quot;/&gt;&lt;/Image&gt;&lt;/ThreeDShapeInfo&gt;"/>
  <p:tag name="PRESENTER_SHAPETEXTINFO" val="&lt;ShapeTextInfo&gt;&lt;TableIndex row=&quot;-1&quot; col=&quot;-1&quot;&gt;&lt;linesCount val=&quot;3&quot;/&gt;&lt;lineCharCount val=&quot;19&quot;/&gt;&lt;lineCharCount val=&quot;1&quot;/&gt;&lt;lineCharCount val=&quot;68&quot;/&gt;&lt;/TableIndex&gt;&lt;/ShapeTextInfo&gt;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TEXTINFO" val="&lt;ShapeTextInfo&gt;&lt;TableIndex row=&quot;-1&quot; col=&quot;-1&quot;&gt;&lt;linesCount val=&quot;1&quot;/&gt;&lt;lineCharCount val=&quot;36&quot;/&gt;&lt;/TableIndex&gt;&lt;/ShapeTextInfo&gt;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PSNARRATION" val="5,940009422,C:\USIL - Virtual\Matematica 2\Semana 02\Tema 2 DERIVACION DE ECUACIONES PARAMETRICAS\Derivada de ecuaciones paramétricas_pptx\Media.ppcx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TEXTINFO" val="&lt;ShapeTextInfo&gt;&lt;TableIndex row=&quot;-1&quot; col=&quot;-1&quot;&gt;&lt;linesCount val=&quot;1&quot;/&gt;&lt;lineCharCount val=&quot;35&quot;/&gt;&lt;/TableIndex&gt;&lt;/ShapeTextInfo&gt;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07C56A12-519B-467E-B7EA-5E21E77EB720}&quot;/&gt;&lt;isInvalidForFieldText val=&quot;0&quot;/&gt;&lt;Image&gt;&lt;filename val=&quot;C:\USIL - Virtual\Matematica 2\presentaciones_adobe\semana 2 tema 2\data\asimages\{07C56A12-519B-467E-B7EA-5E21E77EB720}.png&quot;/&gt;&lt;left val=&quot;12&quot;/&gt;&lt;top val=&quot;108&quot;/&gt;&lt;width val=&quot;688&quot;/&gt;&lt;height val=&quot;137&quot;/&gt;&lt;hasText val=&quot;1&quot;/&gt;&lt;/Image&gt;&lt;/ThreeDShapeInfo&gt;"/>
  <p:tag name="PRESENTER_SHAPETEXTINFO" val="&lt;ShapeTextInfo&gt;&lt;TableIndex row=&quot;-1&quot; col=&quot;-1&quot;&gt;&lt;linesCount val=&quot;4&quot;/&gt;&lt;lineCharCount val=&quot;65&quot;/&gt;&lt;lineCharCount val=&quot;68&quot;/&gt;&lt;lineCharCount val=&quot;64&quot;/&gt;&lt;lineCharCount val=&quot;9&quot;/&gt;&lt;/TableIndex&gt;&lt;/ShapeTextInfo&gt;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TEXTINFO" val="&lt;ShapeTextInfo&gt;&lt;TableIndex row=&quot;-1&quot; col=&quot;-1&quot;&gt;&lt;linesCount val=&quot;6&quot;/&gt;&lt;lineCharCount val=&quot;48&quot;/&gt;&lt;lineCharCount val=&quot;7&quot;/&gt;&lt;lineCharCount val=&quot;14&quot;/&gt;&lt;lineCharCount val=&quot;13&quot;/&gt;&lt;lineCharCount val=&quot;13&quot;/&gt;&lt;lineCharCount val=&quot;12&quot;/&gt;&lt;/TableIndex&gt;&lt;/ShapeTextInfo&gt;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TEXTINFO" val="&lt;ShapeTextInfo&gt;&lt;TableIndex row=&quot;-1&quot; col=&quot;-1&quot;&gt;&lt;linesCount val=&quot;1&quot;/&gt;&lt;lineCharCount val=&quot;23&quot;/&gt;&lt;/TableIndex&gt;&lt;/ShapeTextInfo&gt;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2D33E4BC-6F31-4EC6-BDF1-3B34EFA36156}&quot;/&gt;&lt;isInvalidForFieldText val=&quot;0&quot;/&gt;&lt;Image&gt;&lt;filename val=&quot;C:\USIL - Virtual\Matematica 2\presentaciones_adobe\semana 2 tema 2\data\asimages\{2D33E4BC-6F31-4EC6-BDF1-3B34EFA36156}.png&quot;/&gt;&lt;left val=&quot;216&quot;/&gt;&lt;top val=&quot;234&quot;/&gt;&lt;width val=&quot;111&quot;/&gt;&lt;height val=&quot;44&quot;/&gt;&lt;hasText val=&quot;1&quot;/&gt;&lt;/Image&gt;&lt;/ThreeDShapeInfo&gt;"/>
  <p:tag name="PRESENTER_SHAPETEXTINFO" val="&lt;ShapeTextInfo&gt;&lt;TableIndex row=&quot;-1&quot; col=&quot;-1&quot;&gt;&lt;linesCount val=&quot;1&quot;/&gt;&lt;lineCharCount val=&quot;9&quot;/&gt;&lt;/TableIndex&gt;&lt;/ShapeTextInfo&gt;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D5A9241E-E0FB-4223-83E5-EB1886345450}&quot;/&gt;&lt;isInvalidForFieldText val=&quot;0&quot;/&gt;&lt;Image&gt;&lt;filename val=&quot;C:\USIL - Virtual\Matematica 2\presentaciones_adobe\semana 2 tema 2\data\asimages\{D5A9241E-E0FB-4223-83E5-EB1886345450}.png&quot;/&gt;&lt;left val=&quot;408&quot;/&gt;&lt;top val=&quot;231&quot;/&gt;&lt;width val=&quot;106&quot;/&gt;&lt;height val=&quot;51&quot;/&gt;&lt;hasText val=&quot;1&quot;/&gt;&lt;/Image&gt;&lt;/ThreeDShapeInfo&gt;"/>
  <p:tag name="PRESENTER_SHAPETEXTINFO" val="&lt;ShapeTextInfo&gt;&lt;TableIndex row=&quot;-1&quot; col=&quot;-1&quot;&gt;&lt;linesCount val=&quot;1&quot;/&gt;&lt;lineCharCount val=&quot;8&quot;/&gt;&lt;/TableIndex&gt;&lt;/ShapeTextInfo&gt;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0D93E301-185D-4C9F-B6F8-8FA66B40B040}&quot;/&gt;&lt;isInvalidForFieldText val=&quot;0&quot;/&gt;&lt;Image&gt;&lt;filename val=&quot;C:\USIL - Virtual\Matematica 2\presentaciones_adobe\semana 2 tema 2\data\asimages\{0D93E301-185D-4C9F-B6F8-8FA66B40B040}.png&quot;/&gt;&lt;left val=&quot;12&quot;/&gt;&lt;top val=&quot;270&quot;/&gt;&lt;width val=&quot;688&quot;/&gt;&lt;height val=&quot;79&quot;/&gt;&lt;hasText val=&quot;1&quot;/&gt;&lt;/Image&gt;&lt;/ThreeDShapeInfo&gt;"/>
  <p:tag name="PRESENTER_SHAPETEXTINFO" val="&lt;ShapeTextInfo&gt;&lt;TableIndex row=&quot;-1&quot; col=&quot;-1&quot;&gt;&lt;linesCount val=&quot;2&quot;/&gt;&lt;lineCharCount val=&quot;56&quot;/&gt;&lt;lineCharCount val=&quot;60&quot;/&gt;&lt;/TableIndex&gt;&lt;/ShapeTextInfo&gt;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PSNARRATION" val="7,940009422,C:\USIL - Virtual\Matematica 2\Semana 02\Tema 2 DERIVACION DE ECUACIONES PARAMETRICAS\Derivada de ecuaciones paramétricas_pptx\Media.ppcx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TEXTINFO" val="&lt;ShapeTextInfo&gt;&lt;TableIndex row=&quot;-1&quot; col=&quot;-1&quot;&gt;&lt;linesCount val=&quot;1&quot;/&gt;&lt;lineCharCount val=&quot;35&quot;/&gt;&lt;/TableIndex&gt;&lt;/ShapeTextInfo&gt;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TEXTINFO" val="&lt;ShapeTextInfo&gt;&lt;TableIndex row=&quot;-1&quot; col=&quot;-1&quot;&gt;&lt;linesCount val=&quot;1&quot;/&gt;&lt;lineCharCount val=&quot;7&quot;/&gt;&lt;/TableIndex&gt;&lt;/ShapeTextInfo&gt;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834BFDD2-8E65-4D34-BD80-84A843CF5B3B}&quot;/&gt;&lt;isInvalidForFieldText val=&quot;0&quot;/&gt;&lt;Image&gt;&lt;filename val=&quot;C:\USIL - Virtual\Matematica 2\presentaciones_adobe\semana 2 tema 2\data\asimages\{834BFDD2-8E65-4D34-BD80-84A843CF5B3B}.png&quot;/&gt;&lt;left val=&quot;165&quot;/&gt;&lt;top val=&quot;33&quot;/&gt;&lt;width val=&quot;190&quot;/&gt;&lt;height val=&quot;285&quot;/&gt;&lt;hasText val=&quot;1&quot;/&gt;&lt;/Image&gt;&lt;/ThreeDShapeInfo&gt;"/>
  <p:tag name="PRESENTER_SHAPETEXTINFO" val="&lt;ShapeTextInfo&gt;&lt;TableIndex row=&quot;-1&quot; col=&quot;-1&quot;&gt;&lt;linesCount val=&quot;1&quot;/&gt;&lt;lineCharCount val=&quot;29&quot;/&gt;&lt;/TableIndex&gt;&lt;/ShapeTextInfo&gt;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6FB267F3-CEDC-420B-9D5C-A07DCF558C04}&quot;/&gt;&lt;isInvalidForFieldText val=&quot;0&quot;/&gt;&lt;Image&gt;&lt;filename val=&quot;C:\USIL - Virtual\Matematica 2\presentaciones_adobe\semana 2 tema 2\data\asimages\{6FB267F3-CEDC-420B-9D5C-A07DCF558C04}.png&quot;/&gt;&lt;left val=&quot;413&quot;/&gt;&lt;top val=&quot;138&quot;/&gt;&lt;width val=&quot;67&quot;/&gt;&lt;height val=&quot;32&quot;/&gt;&lt;hasText val=&quot;1&quot;/&gt;&lt;/Image&gt;&lt;/ThreeDShapeInfo&gt;"/>
  <p:tag name="PRESENTER_SHAPETEXTINFO" val="&lt;ShapeTextInfo&gt;&lt;TableIndex row=&quot;-1&quot; col=&quot;-1&quot;&gt;&lt;linesCount val=&quot;1&quot;/&gt;&lt;lineCharCount val=&quot;4&quot;/&gt;&lt;/TableIndex&gt;&lt;/ShapeTextInfo&gt;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TEXTINFO" val="&lt;ShapeTextInfo&gt;&lt;TableIndex row=&quot;-1&quot; col=&quot;-1&quot;&gt;&lt;linesCount val=&quot;1&quot;/&gt;&lt;lineCharCount val=&quot;3&quot;/&gt;&lt;/TableIndex&gt;&lt;/ShapeTextInfo&gt;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TEXTINFO" val="&lt;ShapeTextInfo&gt;&lt;TableIndex row=&quot;-1&quot; col=&quot;-1&quot;&gt;&lt;linesCount val=&quot;1&quot;/&gt;&lt;lineCharCount val=&quot;10&quot;/&gt;&lt;/TableIndex&gt;&lt;/ShapeTextInfo&gt;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TEXTINFO" val="&lt;ShapeTextInfo&gt;&lt;TableIndex row=&quot;-1&quot; col=&quot;-1&quot;&gt;&lt;linesCount val=&quot;1&quot;/&gt;&lt;lineCharCount val=&quot;66&quot;/&gt;&lt;/TableIndex&gt;&lt;/ShapeTextInfo&gt;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6D34F5EE-99B1-4827-B750-910805107154}&quot;/&gt;&lt;isInvalidForFieldText val=&quot;0&quot;/&gt;&lt;Image&gt;&lt;filename val=&quot;C:\USIL - Virtual\Matematica 2\presentaciones_adobe\semana 2 tema 2\data\asimages\{6D34F5EE-99B1-4827-B750-910805107154}.png&quot;/&gt;&lt;left val=&quot;16&quot;/&gt;&lt;top val=&quot;243&quot;/&gt;&lt;width val=&quot;321&quot;/&gt;&lt;height val=&quot;39&quot;/&gt;&lt;hasText val=&quot;1&quot;/&gt;&lt;/Image&gt;&lt;/ThreeDShapeInfo&gt;"/>
  <p:tag name="PRESENTER_SHAPETEXTINFO" val="&lt;ShapeTextInfo&gt;&lt;TableIndex row=&quot;-1&quot; col=&quot;-1&quot;&gt;&lt;linesCount val=&quot;1&quot;/&gt;&lt;lineCharCount val=&quot;42&quot;/&gt;&lt;/TableIndex&gt;&lt;/ShapeTextInfo&gt;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353904E3-0E78-4AA3-A2AB-13E124077E31}&quot;/&gt;&lt;isInvalidForFieldText val=&quot;0&quot;/&gt;&lt;Image&gt;&lt;filename val=&quot;C:\USIL - Virtual\Matematica 2\presentaciones_adobe\semana 2 tema 2\data\asimages\{353904E3-0E78-4AA3-A2AB-13E124077E31}.png&quot;/&gt;&lt;left val=&quot;15&quot;/&gt;&lt;top val=&quot;146&quot;/&gt;&lt;width val=&quot;170&quot;/&gt;&lt;height val=&quot;112&quot;/&gt;&lt;hasText val=&quot;1&quot;/&gt;&lt;/Image&gt;&lt;/ThreeDShapeInfo&gt;"/>
  <p:tag name="PRESENTER_SHAPETEXTINFO" val="&lt;ShapeTextInfo&gt;&lt;TableIndex row=&quot;-1&quot; col=&quot;-1&quot;&gt;&lt;linesCount val=&quot;1&quot;/&gt;&lt;lineCharCount val=&quot;19&quot;/&gt;&lt;/TableIndex&gt;&lt;/ShapeTextInfo&gt;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TEXTINFO" val="&lt;ShapeTextInfo&gt;&lt;TableIndex row=&quot;-1&quot; col=&quot;-1&quot;&gt;&lt;linesCount val=&quot;1&quot;/&gt;&lt;lineCharCount val=&quot;10&quot;/&gt;&lt;/TableIndex&gt;&lt;/ShapeTextInfo&gt;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0316FC01-3994-4B17-9502-47375B7A323F}&quot;/&gt;&lt;isInvalidForFieldText val=&quot;0&quot;/&gt;&lt;Image&gt;&lt;filename val=&quot;C:\USIL - Virtual\Matematica 2\presentaciones_adobe\semana 2 tema 2\data\asimages\{0316FC01-3994-4B17-9502-47375B7A323F}.png&quot;/&gt;&lt;left val=&quot;119&quot;/&gt;&lt;top val=&quot;278&quot;/&gt;&lt;width val=&quot;113&quot;/&gt;&lt;height val=&quot;51&quot;/&gt;&lt;hasText val=&quot;1&quot;/&gt;&lt;/Image&gt;&lt;/ThreeDShapeInfo&gt;"/>
  <p:tag name="PRESENTER_SHAPETEXTINFO" val="&lt;ShapeTextInfo&gt;&lt;TableIndex row=&quot;-1&quot; col=&quot;-1&quot;&gt;&lt;linesCount val=&quot;1&quot;/&gt;&lt;lineCharCount val=&quot;17&quot;/&gt;&lt;/TableIndex&gt;&lt;/ShapeTextInfo&gt;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2AC3E937-7DA5-45C6-A685-65C258B8B08A}&quot;/&gt;&lt;isInvalidForFieldText val=&quot;0&quot;/&gt;&lt;Image&gt;&lt;filename val=&quot;C:\USIL - Virtual\Matematica 2\presentaciones_adobe\semana 2 tema 2\data\asimages\{2AC3E937-7DA5-45C6-A685-65C258B8B08A}.png&quot;/&gt;&lt;left val=&quot;16&quot;/&gt;&lt;top val=&quot;335&quot;/&gt;&lt;width val=&quot;321&quot;/&gt;&lt;height val=&quot;39&quot;/&gt;&lt;hasText val=&quot;1&quot;/&gt;&lt;/Image&gt;&lt;/ThreeDShapeInfo&gt;"/>
  <p:tag name="PRESENTER_SHAPETEXTINFO" val="&lt;ShapeTextInfo&gt;&lt;TableIndex row=&quot;-1&quot; col=&quot;-1&quot;&gt;&lt;linesCount val=&quot;1&quot;/&gt;&lt;lineCharCount val=&quot;42&quot;/&gt;&lt;/TableIndex&gt;&lt;/ShapeTextInfo&gt;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7C045720-8BC5-44C7-B6B3-D68169FB5C9B}&quot;/&gt;&lt;isInvalidForFieldText val=&quot;0&quot;/&gt;&lt;Image&gt;&lt;filename val=&quot;C:\USIL - Virtual\Matematica 2\presentaciones_adobe\semana 2 tema 2\data\asimages\{7C045720-8BC5-44C7-B6B3-D68169FB5C9B}.png&quot;/&gt;&lt;left val=&quot;119&quot;/&gt;&lt;top val=&quot;370&quot;/&gt;&lt;width val=&quot;122&quot;/&gt;&lt;height val=&quot;51&quot;/&gt;&lt;hasText val=&quot;1&quot;/&gt;&lt;/Image&gt;&lt;/ThreeDShapeInfo&gt;"/>
  <p:tag name="PRESENTER_SHAPETEXTINFO" val="&lt;ShapeTextInfo&gt;&lt;TableIndex row=&quot;-1&quot; col=&quot;-1&quot;&gt;&lt;linesCount val=&quot;1&quot;/&gt;&lt;lineCharCount val=&quot;21&quot;/&gt;&lt;/TableIndex&gt;&lt;/ShapeTextInfo&gt;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TEXTINFO" val="&lt;ShapeTextInfo&gt;&lt;TableIndex row=&quot;-1&quot; col=&quot;-1&quot;&gt;&lt;linesCount val=&quot;1&quot;/&gt;&lt;lineCharCount val=&quot;23&quot;/&gt;&lt;/TableIndex&gt;&lt;/ShapeTextInfo&gt;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ADD47FA5-F014-4DE4-AF8D-3AB3E3CFC538}&quot;/&gt;&lt;isInvalidForFieldText val=&quot;0&quot;/&gt;&lt;Image&gt;&lt;filename val=&quot;C:\USIL - Virtual\Matematica 2\presentaciones_adobe\semana 2 tema 2\data\asimages\{ADD47FA5-F014-4DE4-AF8D-3AB3E3CFC538}.png&quot;/&gt;&lt;left val=&quot;497&quot;/&gt;&lt;top val=&quot;276&quot;/&gt;&lt;width val=&quot;87&quot;/&gt;&lt;height val=&quot;85&quot;/&gt;&lt;hasText val=&quot;1&quot;/&gt;&lt;/Image&gt;&lt;/ThreeDShapeInfo&gt;"/>
  <p:tag name="PRESENTER_SHAPETEXTINFO" val="&lt;ShapeTextInfo&gt;&lt;TableIndex row=&quot;-1&quot; col=&quot;-1&quot;&gt;&lt;linesCount val=&quot;1&quot;/&gt;&lt;lineCharCount val=&quot;37&quot;/&gt;&lt;/TableIndex&gt;&lt;/ShapeTextInfo&gt;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49DA470A-6C11-4A94-9ADC-64750DB85C81}&quot;/&gt;&lt;isInvalidForFieldText val=&quot;0&quot;/&gt;&lt;Image&gt;&lt;filename val=&quot;C:\USIL - Virtual\Matematica 2\presentaciones_adobe\semana 2 tema 2\data\asimages\{49DA470A-6C11-4A94-9ADC-64750DB85C81}.png&quot;/&gt;&lt;left val=&quot;496&quot;/&gt;&lt;top val=&quot;364&quot;/&gt;&lt;width val=&quot;123&quot;/&gt;&lt;height val=&quot;54&quot;/&gt;&lt;hasText val=&quot;1&quot;/&gt;&lt;/Image&gt;&lt;/ThreeDShapeInfo&gt;"/>
  <p:tag name="PRESENTER_SHAPETEXTINFO" val="&lt;ShapeTextInfo&gt;&lt;TableIndex row=&quot;-1&quot; col=&quot;-1&quot;&gt;&lt;linesCount val=&quot;1&quot;/&gt;&lt;lineCharCount val=&quot;29&quot;/&gt;&lt;/TableIndex&gt;&lt;/ShapeTextInfo&gt;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TEXTINFO" val="&lt;ShapeTextInfo&gt;&lt;TableIndex row=&quot;-1&quot; col=&quot;-1&quot;&gt;&lt;linesCount val=&quot;0&quot;/&gt;&lt;/TableIndex&gt;&lt;/ShapeTextInfo&gt;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B66B80DC-1EE8-4C03-9988-6D6928D1F795}&quot;/&gt;&lt;isInvalidForFieldText val=&quot;0&quot;/&gt;&lt;Image&gt;&lt;filename val=&quot;C:\USIL - Virtual\Matematica 2\presentaciones_adobe\semana 2 tema 2\data\asimages\{B66B80DC-1EE8-4C03-9988-6D6928D1F795}.png&quot;/&gt;&lt;left val=&quot;468&quot;/&gt;&lt;top val=&quot;380&quot;/&gt;&lt;width val=&quot;34&quot;/&gt;&lt;height val=&quot;29&quot;/&gt;&lt;hasText val=&quot;1&quot;/&gt;&lt;/Image&gt;&lt;/ThreeDShapeInfo&gt;"/>
  <p:tag name="PRESENTER_SHAPETEXTINFO" val="&lt;ShapeTextInfo&gt;&lt;TableIndex row=&quot;-1&quot; col=&quot;-1&quot;&gt;&lt;linesCount val=&quot;1&quot;/&gt;&lt;lineCharCount val=&quot;1&quot;/&gt;&lt;/TableIndex&gt;&lt;/ShapeTextInfo&gt;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PSNARRATION" val="8,940009422,C:\USIL - Virtual\Matematica 2\Semana 02\Tema 2 DERIVACION DE ECUACIONES PARAMETRICAS\Derivada de ecuaciones paramétricas_pptx\Media.ppcx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TEXTINFO" val="&lt;ShapeTextInfo&gt;&lt;TableIndex row=&quot;-1&quot; col=&quot;-1&quot;&gt;&lt;linesCount val=&quot;1&quot;/&gt;&lt;lineCharCount val=&quot;35&quot;/&gt;&lt;/TableIndex&gt;&lt;/ShapeTextInfo&gt;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TEXTINFO" val="&lt;ShapeTextInfo&gt;&lt;TableIndex row=&quot;-1&quot; col=&quot;-1&quot;&gt;&lt;linesCount val=&quot;1&quot;/&gt;&lt;lineCharCount val=&quot;2&quot;/&gt;&lt;/TableIndex&gt;&lt;/ShapeTextInfo&gt;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6D281042-273B-46D6-BAD6-A9AE6BF1F5BA}&quot;/&gt;&lt;isInvalidForFieldText val=&quot;0&quot;/&gt;&lt;Image&gt;&lt;filename val=&quot;C:\USIL - Virtual\Matematica 2\presentaciones_adobe\semana 2 tema 2\data\asimages\{6D281042-273B-46D6-BAD6-A9AE6BF1F5BA}.png&quot;/&gt;&lt;left val=&quot;152&quot;/&gt;&lt;top val=&quot;-26&quot;/&gt;&lt;width val=&quot;190&quot;/&gt;&lt;height val=&quot;285&quot;/&gt;&lt;hasText val=&quot;1&quot;/&gt;&lt;/Image&gt;&lt;/ThreeDShapeInfo&gt;"/>
  <p:tag name="PRESENTER_SHAPETEXTINFO" val="&lt;ShapeTextInfo&gt;&lt;TableIndex row=&quot;-1&quot; col=&quot;-1&quot;&gt;&lt;linesCount val=&quot;1&quot;/&gt;&lt;lineCharCount val=&quot;23&quot;/&gt;&lt;/TableIndex&gt;&lt;/ShapeTextInfo&gt;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8C38D8F4-518C-42C0-9A90-6C137B52ECBB}&quot;/&gt;&lt;isInvalidForFieldText val=&quot;0&quot;/&gt;&lt;Image&gt;&lt;filename val=&quot;C:\USIL - Virtual\Matematica 2\presentaciones_adobe\semana 2 tema 2\data\asimages\{8C38D8F4-518C-42C0-9A90-6C137B52ECBB}.png&quot;/&gt;&lt;left val=&quot;402&quot;/&gt;&lt;top val=&quot;78&quot;/&gt;&lt;width val=&quot;97&quot;/&gt;&lt;height val=&quot;37&quot;/&gt;&lt;hasText val=&quot;1&quot;/&gt;&lt;/Image&gt;&lt;/ThreeDShapeInfo&gt;"/>
  <p:tag name="PRESENTER_SHAPETEXTINFO" val="&lt;ShapeTextInfo&gt;&lt;TableIndex row=&quot;-1&quot; col=&quot;-1&quot;&gt;&lt;linesCount val=&quot;1&quot;/&gt;&lt;lineCharCount val=&quot;10&quot;/&gt;&lt;/TableIndex&gt;&lt;/ShapeTextInfo&gt;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TEXTINFO" val="&lt;ShapeTextInfo&gt;&lt;TableIndex row=&quot;-1&quot; col=&quot;-1&quot;&gt;&lt;linesCount val=&quot;1&quot;/&gt;&lt;lineCharCount val=&quot;3&quot;/&gt;&lt;/TableIndex&gt;&lt;/ShapeTextInfo&gt;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TEXTINFO" val="&lt;ShapeTextInfo&gt;&lt;TableIndex row=&quot;-1&quot; col=&quot;-1&quot;&gt;&lt;linesCount val=&quot;1&quot;/&gt;&lt;lineCharCount val=&quot;7&quot;/&gt;&lt;/TableIndex&gt;&lt;/ShapeTextInfo&gt;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9866753C-93DC-4376-A49D-4C28077D590E}&quot;/&gt;&lt;isInvalidForFieldText val=&quot;0&quot;/&gt;&lt;Image&gt;&lt;filename val=&quot;C:\USIL - Virtual\Matematica 2\presentaciones_adobe\semana 2 tema 2\data\asimages\{9866753C-93DC-4376-A49D-4C28077D590E}.png&quot;/&gt;&lt;left val=&quot;138&quot;/&gt;&lt;top val=&quot;148&quot;/&gt;&lt;width val=&quot;97&quot;/&gt;&lt;height val=&quot;96&quot;/&gt;&lt;hasText val=&quot;1&quot;/&gt;&lt;/Image&gt;&lt;/ThreeDShapeInfo&gt;"/>
  <p:tag name="PRESENTER_SHAPETEXTINFO" val="&lt;ShapeTextInfo&gt;&lt;TableIndex row=&quot;-1&quot; col=&quot;-1&quot;&gt;&lt;linesCount val=&quot;1&quot;/&gt;&lt;lineCharCount val=&quot;37&quot;/&gt;&lt;/TableIndex&gt;&lt;/ShapeTextInfo&gt;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76235B22-6287-457C-97CB-C575F52BD07E}&quot;/&gt;&lt;isInvalidForFieldText val=&quot;0&quot;/&gt;&lt;Image&gt;&lt;filename val=&quot;C:\USIL - Virtual\Matematica 2\presentaciones_adobe\semana 2 tema 2\data\asimages\{76235B22-6287-457C-97CB-C575F52BD07E}.png&quot;/&gt;&lt;left val=&quot;16&quot;/&gt;&lt;top val=&quot;253&quot;/&gt;&lt;width val=&quot;325&quot;/&gt;&lt;height val=&quot;60&quot;/&gt;&lt;hasText val=&quot;1&quot;/&gt;&lt;/Image&gt;&lt;/ThreeDShapeInfo&gt;"/>
  <p:tag name="PRESENTER_SHAPETEXTINFO" val="&lt;ShapeTextInfo&gt;&lt;TableIndex row=&quot;-1&quot; col=&quot;-1&quot;&gt;&lt;linesCount val=&quot;2&quot;/&gt;&lt;lineCharCount val=&quot;41&quot;/&gt;&lt;lineCharCount val=&quot;5&quot;/&gt;&lt;/TableIndex&gt;&lt;/ShapeTextInfo&gt;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TEXTINFO" val="&lt;ShapeTextInfo&gt;&lt;TableIndex row=&quot;-1&quot; col=&quot;-1&quot;&gt;&lt;linesCount val=&quot;1&quot;/&gt;&lt;lineCharCount val=&quot;4&quot;/&gt;&lt;/TableIndex&gt;&lt;/ShapeTextInfo&gt;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ED16B933-3F76-4EEC-9C06-35075696350C}&quot;/&gt;&lt;isInvalidForFieldText val=&quot;0&quot;/&gt;&lt;Image&gt;&lt;filename val=&quot;C:\USIL - Virtual\Matematica 2\presentaciones_adobe\semana 2 tema 2\data\asimages\{ED16B933-3F76-4EEC-9C06-35075696350C}.png&quot;/&gt;&lt;left val=&quot;126&quot;/&gt;&lt;top val=&quot;288&quot;/&gt;&lt;width val=&quot;144&quot;/&gt;&lt;height val=&quot;97&quot;/&gt;&lt;hasText val=&quot;1&quot;/&gt;&lt;/Image&gt;&lt;/ThreeDShapeInfo&gt;"/>
  <p:tag name="PRESENTER_SHAPETEXTINFO" val="&lt;ShapeTextInfo&gt;&lt;TableIndex row=&quot;-1&quot; col=&quot;-1&quot;&gt;&lt;linesCount val=&quot;1&quot;/&gt;&lt;lineCharCount val=&quot;56&quot;/&gt;&lt;/TableIndex&gt;&lt;/ShapeTextInfo&gt;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E6A0E70D-3F72-4144-8928-BD11CF78BAB2}&quot;/&gt;&lt;isInvalidForFieldText val=&quot;0&quot;/&gt;&lt;Image&gt;&lt;filename val=&quot;C:\USIL - Virtual\Matematica 2\presentaciones_adobe\semana 2 tema 2\data\asimages\{E6A0E70D-3F72-4144-8928-BD11CF78BAB2}.png&quot;/&gt;&lt;left val=&quot;16&quot;/&gt;&lt;top val=&quot;399&quot;/&gt;&lt;width val=&quot;316&quot;/&gt;&lt;height val=&quot;60&quot;/&gt;&lt;hasText val=&quot;1&quot;/&gt;&lt;/Image&gt;&lt;/ThreeDShapeInfo&gt;"/>
  <p:tag name="PRESENTER_SHAPETEXTINFO" val="&lt;ShapeTextInfo&gt;&lt;TableIndex row=&quot;-1&quot; col=&quot;-1&quot;&gt;&lt;linesCount val=&quot;2&quot;/&gt;&lt;lineCharCount val=&quot;41&quot;/&gt;&lt;lineCharCount val=&quot;5&quot;/&gt;&lt;/TableIndex&gt;&lt;/ShapeTextInfo&gt;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BE026CB9-F13C-49C4-9B94-2740A1FB0A6F}&quot;/&gt;&lt;isInvalidForFieldText val=&quot;0&quot;/&gt;&lt;Image&gt;&lt;filename val=&quot;C:\USIL - Virtual\Matematica 2\presentaciones_adobe\semana 2 tema 2\data\asimages\{BE026CB9-F13C-49C4-9B94-2740A1FB0A6F}.png&quot;/&gt;&lt;left val=&quot;125&quot;/&gt;&lt;top val=&quot;432&quot;/&gt;&lt;width val=&quot;154&quot;/&gt;&lt;height val=&quot;99&quot;/&gt;&lt;hasText val=&quot;1&quot;/&gt;&lt;/Image&gt;&lt;/ThreeDShapeInfo&gt;"/>
  <p:tag name="PRESENTER_SHAPETEXTINFO" val="&lt;ShapeTextInfo&gt;&lt;TableIndex row=&quot;-1&quot; col=&quot;-1&quot;&gt;&lt;linesCount val=&quot;1&quot;/&gt;&lt;lineCharCount val=&quot;64&quot;/&gt;&lt;/TableIndex&gt;&lt;/ShapeTextInfo&gt;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F7C23865-4AEB-491E-B049-E90C52F95609}&quot;/&gt;&lt;isInvalidForFieldText val=&quot;0&quot;/&gt;&lt;Image&gt;&lt;filename val=&quot;C:\USIL - Virtual\Matematica 2\presentaciones_adobe\semana 2 tema 2\data\asimages\{F7C23865-4AEB-491E-B049-E90C52F95609}.png&quot;/&gt;&lt;left val=&quot;378&quot;/&gt;&lt;top val=&quot;133&quot;/&gt;&lt;width val=&quot;323&quot;/&gt;&lt;height val=&quot;60&quot;/&gt;&lt;hasText val=&quot;1&quot;/&gt;&lt;/Image&gt;&lt;/ThreeDShapeInfo&gt;"/>
  <p:tag name="PRESENTER_SHAPETEXTINFO" val="&lt;ShapeTextInfo&gt;&lt;TableIndex row=&quot;-1&quot; col=&quot;-1&quot;&gt;&lt;linesCount val=&quot;2&quot;/&gt;&lt;lineCharCount val=&quot;43&quot;/&gt;&lt;lineCharCount val=&quot;2&quot;/&gt;&lt;/TableIndex&gt;&lt;/ShapeTextInfo&gt;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27F4DAD2-B0B3-439C-9BD6-2D936AA993E4}&quot;/&gt;&lt;isInvalidForFieldText val=&quot;0&quot;/&gt;&lt;Image&gt;&lt;filename val=&quot;C:\USIL - Virtual\Matematica 2\presentaciones_adobe\semana 2 tema 2\data\asimages\{27F4DAD2-B0B3-439C-9BD6-2D936AA993E4}.png&quot;/&gt;&lt;left val=&quot;487&quot;/&gt;&lt;top val=&quot;168&quot;/&gt;&lt;width val=&quot;154&quot;/&gt;&lt;height val=&quot;99&quot;/&gt;&lt;hasText val=&quot;1&quot;/&gt;&lt;/Image&gt;&lt;/ThreeDShapeInfo&gt;"/>
  <p:tag name="PRESENTER_SHAPETEXTINFO" val="&lt;ShapeTextInfo&gt;&lt;TableIndex row=&quot;-1&quot; col=&quot;-1&quot;&gt;&lt;linesCount val=&quot;1&quot;/&gt;&lt;lineCharCount val=&quot;64&quot;/&gt;&lt;/TableIndex&gt;&lt;/ShapeTextInfo&gt;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0593A581-2A28-414C-A331-A4CC48A44796}&quot;/&gt;&lt;isInvalidForFieldText val=&quot;0&quot;/&gt;&lt;Image&gt;&lt;filename val=&quot;C:\USIL - Virtual\Matematica 2\presentaciones_adobe\semana 2 tema 2\data\asimages\{0593A581-2A28-414C-A331-A4CC48A44796}.png&quot;/&gt;&lt;left val=&quot;377&quot;/&gt;&lt;top val=&quot;277&quot;/&gt;&lt;width val=&quot;311&quot;/&gt;&lt;height val=&quot;61&quot;/&gt;&lt;hasText val=&quot;1&quot;/&gt;&lt;/Image&gt;&lt;/ThreeDShapeInfo&gt;"/>
  <p:tag name="PRESENTER_SHAPETEXTINFO" val="&lt;ShapeTextInfo&gt;&lt;TableIndex row=&quot;-1&quot; col=&quot;-1&quot;&gt;&lt;linesCount val=&quot;2&quot;/&gt;&lt;lineCharCount val=&quot;37&quot;/&gt;&lt;lineCharCount val=&quot;26&quot;/&gt;&lt;/TableIndex&gt;&lt;/ShapeTextInfo&gt;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8425BD50-5D57-4BBA-A8CA-3D49E012B523}&quot;/&gt;&lt;isInvalidForFieldText val=&quot;0&quot;/&gt;&lt;Image&gt;&lt;filename val=&quot;C:\USIL - Virtual\Matematica 2\presentaciones_adobe\semana 2 tema 2\data\asimages\{8425BD50-5D57-4BBA-A8CA-3D49E012B523}.png&quot;/&gt;&lt;left val=&quot;486&quot;/&gt;&lt;top val=&quot;329&quot;/&gt;&lt;width val=&quot;177&quot;/&gt;&lt;height val=&quot;99&quot;/&gt;&lt;hasText val=&quot;1&quot;/&gt;&lt;/Image&gt;&lt;/ThreeDShapeInfo&gt;"/>
  <p:tag name="PRESENTER_SHAPETEXTINFO" val="&lt;ShapeTextInfo&gt;&lt;TableIndex row=&quot;-1&quot; col=&quot;-1&quot;&gt;&lt;linesCount val=&quot;1&quot;/&gt;&lt;lineCharCount val=&quot;72&quot;/&gt;&lt;/TableIndex&gt;&lt;/ShapeTextInfo&gt;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PSNARRATION" val="6,940009422,C:\USIL - Virtual\Matematica 2\Semana 02\Tema 2 DERIVACION DE ECUACIONES PARAMETRICAS\Derivada de ecuaciones paramétricas_pptx\Media.ppcx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TEXTINFO" val="&lt;ShapeTextInfo&gt;&lt;TableIndex row=&quot;-1&quot; col=&quot;-1&quot;&gt;&lt;linesCount val=&quot;1&quot;/&gt;&lt;lineCharCount val=&quot;35&quot;/&gt;&lt;/TableIndex&gt;&lt;/ShapeTextInfo&gt;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TEXTINFO" val="&lt;ShapeTextInfo&gt;&lt;TableIndex row=&quot;-1&quot; col=&quot;-1&quot;&gt;&lt;linesCount val=&quot;1&quot;/&gt;&lt;lineCharCount val=&quot;2&quot;/&gt;&lt;/TableIndex&gt;&lt;/ShapeTextInfo&gt;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7CB67E9B-88AC-4804-B0DD-CD39B7B4B5F7}&quot;/&gt;&lt;isInvalidForFieldText val=&quot;0&quot;/&gt;&lt;Image&gt;&lt;filename val=&quot;C:\USIL - Virtual\Matematica 2\presentaciones_adobe\semana 2 tema 2\data\asimages\{7CB67E9B-88AC-4804-B0DD-CD39B7B4B5F7}_MtorLt.png&quot;/&gt;&lt;left val=&quot;39&quot;/&gt;&lt;top val=&quot;53&quot;/&gt;&lt;width val=&quot;649&quot;/&gt;&lt;height val=&quot;445&quot;/&gt;&lt;hasText val=&quot;1&quot;/&gt;&lt;/Image&gt;&lt;/ThreeDShapeInfo&gt;"/>
  <p:tag name="PRESENTER_SHAPETEXTINFO" val="&lt;ShapeTextInfo&gt;&lt;TableIndex row=&quot;-1&quot; col=&quot;-1&quot;&gt;&lt;linesCount val=&quot;0&quot;/&gt;&lt;/TableIndex&gt;&lt;/ShapeTextInfo&gt;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3504141B-9F6D-4CE6-8D48-7DFDB6C0667E}&quot;/&gt;&lt;isInvalidForFieldText val=&quot;0&quot;/&gt;&lt;Image&gt;&lt;filename val=&quot;C:\USIL - Virtual\Matematica 2\presentaciones_adobe\semana 2 tema 2\data\asimages\{3504141B-9F6D-4CE6-8D48-7DFDB6C0667E}.png&quot;/&gt;&lt;left val=&quot;300&quot;/&gt;&lt;top val=&quot;199&quot;/&gt;&lt;width val=&quot;119&quot;/&gt;&lt;height val=&quot;57&quot;/&gt;&lt;hasText val=&quot;1&quot;/&gt;&lt;/Image&gt;&lt;/ThreeDShapeInfo&gt;"/>
  <p:tag name="PRESENTER_SHAPETEXTINFO" val="&lt;ShapeTextInfo&gt;&lt;TableIndex row=&quot;-1&quot; col=&quot;-1&quot;&gt;&lt;linesCount val=&quot;1&quot;/&gt;&lt;lineCharCount val=&quot;34&quot;/&gt;&lt;/TableIndex&gt;&lt;/ShapeTextInfo&gt;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DAEB5774-8E0F-4FAC-880E-6EAA04153F83}&quot;/&gt;&lt;isInvalidForFieldText val=&quot;0&quot;/&gt;&lt;Image&gt;&lt;filename val=&quot;C:\USIL - Virtual\Matematica 2\presentaciones_adobe\semana 2 tema 2\data\asimages\{DAEB5774-8E0F-4FAC-880E-6EAA04153F83}.png&quot;/&gt;&lt;left val=&quot;152&quot;/&gt;&lt;top val=&quot;-15&quot;/&gt;&lt;width val=&quot;190&quot;/&gt;&lt;height val=&quot;285&quot;/&gt;&lt;hasText val=&quot;1&quot;/&gt;&lt;/Image&gt;&lt;/ThreeDShapeInfo&gt;"/>
  <p:tag name="PRESENTER_SHAPETEXTINFO" val="&lt;ShapeTextInfo&gt;&lt;TableIndex row=&quot;-1&quot; col=&quot;-1&quot;&gt;&lt;linesCount val=&quot;1&quot;/&gt;&lt;lineCharCount val=&quot;23&quot;/&gt;&lt;/TableIndex&gt;&lt;/ShapeTextInfo&gt;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39048180-C6CA-467D-AF04-4BFD245CA8F1}&quot;/&gt;&lt;isInvalidForFieldText val=&quot;0&quot;/&gt;&lt;Image&gt;&lt;filename val=&quot;C:\USIL - Virtual\Matematica 2\presentaciones_adobe\semana 2 tema 2\data\asimages\{39048180-C6CA-467D-AF04-4BFD245CA8F1}.png&quot;/&gt;&lt;left val=&quot;402&quot;/&gt;&lt;top val=&quot;88&quot;/&gt;&lt;width val=&quot;97&quot;/&gt;&lt;height val=&quot;37&quot;/&gt;&lt;hasText val=&quot;1&quot;/&gt;&lt;/Image&gt;&lt;/ThreeDShapeInfo&gt;"/>
  <p:tag name="PRESENTER_SHAPETEXTINFO" val="&lt;ShapeTextInfo&gt;&lt;TableIndex row=&quot;-1&quot; col=&quot;-1&quot;&gt;&lt;linesCount val=&quot;1&quot;/&gt;&lt;lineCharCount val=&quot;10&quot;/&gt;&lt;/TableIndex&gt;&lt;/ShapeTextInfo&gt;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TEXTINFO" val="&lt;ShapeTextInfo&gt;&lt;TableIndex row=&quot;-1&quot; col=&quot;-1&quot;&gt;&lt;linesCount val=&quot;1&quot;/&gt;&lt;lineCharCount val=&quot;3&quot;/&gt;&lt;/TableIndex&gt;&lt;/ShapeTextInfo&gt;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CFCA5A3E-E620-4607-9CB7-D6C4AE467BC9}&quot;/&gt;&lt;isInvalidForFieldText val=&quot;0&quot;/&gt;&lt;Image&gt;&lt;filename val=&quot;C:\USIL - Virtual\Matematica 2\presentaciones_adobe\semana 2 tema 2\data\asimages\{CFCA5A3E-E620-4607-9CB7-D6C4AE467BC9}.png&quot;/&gt;&lt;left val=&quot;15&quot;/&gt;&lt;top val=&quot;153&quot;/&gt;&lt;width val=&quot;686&quot;/&gt;&lt;height val=&quot;67&quot;/&gt;&lt;hasText val=&quot;1&quot;/&gt;&lt;/Image&gt;&lt;/ThreeDShapeInfo&gt;"/>
  <p:tag name="PRESENTER_SHAPETEXTINFO" val="&lt;ShapeTextInfo&gt;&lt;TableIndex row=&quot;-1&quot; col=&quot;-1&quot;&gt;&lt;linesCount val=&quot;2&quot;/&gt;&lt;lineCharCount val=&quot;84&quot;/&gt;&lt;lineCharCount val=&quot;13&quot;/&gt;&lt;/TableIndex&gt;&lt;/ShapeTextInfo&gt;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TEXTINFO" val="&lt;ShapeTextInfo&gt;&lt;TableIndex row=&quot;-1&quot; col=&quot;-1&quot;&gt;&lt;linesCount val=&quot;1&quot;/&gt;&lt;lineCharCount val=&quot;4&quot;/&gt;&lt;/TableIndex&gt;&lt;/ShapeTextInfo&gt;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TEXTINFO" val="&lt;ShapeTextInfo&gt;&lt;TableIndex row=&quot;-1&quot; col=&quot;-1&quot;&gt;&lt;linesCount val=&quot;0&quot;/&gt;&lt;/TableIndex&gt;&lt;/ShapeTextInfo&gt;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108A56CC-A995-491D-B498-DEF4F89BC608}&quot;/&gt;&lt;isInvalidForFieldText val=&quot;0&quot;/&gt;&lt;Image&gt;&lt;filename val=&quot;C:\USIL - Virtual\Matematica 2\presentaciones_adobe\semana 2 tema 2\data\asimages\{108A56CC-A995-491D-B498-DEF4F89BC608}.png&quot;/&gt;&lt;left val=&quot;61&quot;/&gt;&lt;top val=&quot;261&quot;/&gt;&lt;width val=&quot;87&quot;/&gt;&lt;height val=&quot;70&quot;/&gt;&lt;hasText val=&quot;1&quot;/&gt;&lt;/Image&gt;&lt;/ThreeDShapeInfo&gt;"/>
  <p:tag name="PRESENTER_SHAPETEXTINFO" val="&lt;ShapeTextInfo&gt;&lt;TableIndex row=&quot;-1&quot; col=&quot;-1&quot;&gt;&lt;linesCount val=&quot;1&quot;/&gt;&lt;lineCharCount val=&quot;27&quot;/&gt;&lt;/TableIndex&gt;&lt;/ShapeTextInfo&gt;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TEXTINFO" val="&lt;ShapeTextInfo&gt;&lt;TableIndex row=&quot;-1&quot; col=&quot;-1&quot;&gt;&lt;linesCount val=&quot;1&quot;/&gt;&lt;lineCharCount val=&quot;8&quot;/&gt;&lt;/TableIndex&gt;&lt;/ShapeTextInfo&gt;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B2F21FF2-10F1-4233-AD2F-9521164CFFF4}&quot;/&gt;&lt;isInvalidForFieldText val=&quot;0&quot;/&gt;&lt;Image&gt;&lt;filename val=&quot;C:\USIL - Virtual\Matematica 2\presentaciones_adobe\semana 2 tema 2\data\asimages\{B2F21FF2-10F1-4233-AD2F-9521164CFFF4}.png&quot;/&gt;&lt;left val=&quot;300&quot;/&gt;&lt;top val=&quot;309&quot;/&gt;&lt;width val=&quot;121&quot;/&gt;&lt;height val=&quot;76&quot;/&gt;&lt;hasText val=&quot;1&quot;/&gt;&lt;/Image&gt;&lt;/ThreeDShapeInfo&gt;"/>
  <p:tag name="PRESENTER_SHAPETEXTINFO" val="&lt;ShapeTextInfo&gt;&lt;TableIndex row=&quot;-1&quot; col=&quot;-1&quot;&gt;&lt;linesCount val=&quot;1&quot;/&gt;&lt;lineCharCount val=&quot;38&quot;/&gt;&lt;/TableIndex&gt;&lt;/ShapeTextInfo&gt;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TEXTINFO" val="&lt;ShapeTextInfo&gt;&lt;TableIndex row=&quot;-1&quot; col=&quot;-1&quot;&gt;&lt;linesCount val=&quot;2&quot;/&gt;&lt;lineCharCount val=&quot;35&quot;/&gt;&lt;lineCharCount val=&quot;20&quot;/&gt;&lt;/TableIndex&gt;&lt;/ShapeTextInfo&gt;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9D8E3750-40BC-4050-97F5-2950EBBC8BCE}&quot;/&gt;&lt;isInvalidForFieldText val=&quot;0&quot;/&gt;&lt;Image&gt;&lt;filename val=&quot;C:\USIL - Virtual\Matematica 2\presentaciones_adobe\semana 2 tema 2\data\asimages\{9D8E3750-40BC-4050-97F5-2950EBBC8BCE}.png&quot;/&gt;&lt;left val=&quot;311&quot;/&gt;&lt;top val=&quot;400&quot;/&gt;&lt;width val=&quot;97&quot;/&gt;&lt;height val=&quot;95&quot;/&gt;&lt;hasText val=&quot;1&quot;/&gt;&lt;/Image&gt;&lt;/ThreeDShapeInfo&gt;"/>
  <p:tag name="PRESENTER_SHAPETEXTINFO" val="&lt;ShapeTextInfo&gt;&lt;TableIndex row=&quot;-1&quot; col=&quot;-1&quot;&gt;&lt;linesCount val=&quot;1&quot;/&gt;&lt;lineCharCount val=&quot;37&quot;/&gt;&lt;/TableIndex&gt;&lt;/ShapeTextInfo&gt;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TEXTINFO" val="&lt;ShapeTextInfo&gt;&lt;TableIndex row=&quot;-1&quot; col=&quot;-1&quot;&gt;&lt;linesCount val=&quot;1&quot;/&gt;&lt;lineCharCount val=&quot;10&quot;/&gt;&lt;/TableIndex&gt;&lt;/ShapeTextInfo&gt;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PSNARRATION" val="9,940009422,C:\USIL - Virtual\Matematica 2\Semana 02\Tema 2 DERIVACION DE ECUACIONES PARAMETRICAS\Derivada de ecuaciones paramétricas_pptx\Media.ppcx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TEXTINFO" val="&lt;ShapeTextInfo&gt;&lt;TableIndex row=&quot;-1&quot; col=&quot;-1&quot;&gt;&lt;linesCount val=&quot;1&quot;/&gt;&lt;lineCharCount val=&quot;35&quot;/&gt;&lt;/TableIndex&gt;&lt;/ShapeTextInfo&gt;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TEXTINFO" val="&lt;ShapeTextInfo&gt;&lt;TableIndex row=&quot;-1&quot; col=&quot;-1&quot;&gt;&lt;linesCount val=&quot;1&quot;/&gt;&lt;lineCharCount val=&quot;7&quot;/&gt;&lt;/TableIndex&gt;&lt;/ShapeTextInfo&gt;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D2D7D8E7-B62C-4619-94E9-199E758A7BD5}&quot;/&gt;&lt;isInvalidForFieldText val=&quot;0&quot;/&gt;&lt;Image&gt;&lt;filename val=&quot;C:\USIL - Virtual\Matematica 2\presentaciones_adobe\semana 2 tema 2\data\asimages\{D2D7D8E7-B62C-4619-94E9-199E758A7BD5}.png&quot;/&gt;&lt;left val=&quot;159&quot;/&gt;&lt;top val=&quot;33&quot;/&gt;&lt;width val=&quot;199&quot;/&gt;&lt;height val=&quot;285&quot;/&gt;&lt;hasText val=&quot;1&quot;/&gt;&lt;/Image&gt;&lt;/ThreeDShapeInfo&gt;"/>
  <p:tag name="PRESENTER_SHAPETEXTINFO" val="&lt;ShapeTextInfo&gt;&lt;TableIndex row=&quot;-1&quot; col=&quot;-1&quot;&gt;&lt;linesCount val=&quot;1&quot;/&gt;&lt;lineCharCount val=&quot;31&quot;/&gt;&lt;/TableIndex&gt;&lt;/ShapeTextInfo&gt;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4D33204E-19CE-4738-A7E8-AB458D18D86A}&quot;/&gt;&lt;isInvalidForFieldText val=&quot;0&quot;/&gt;&lt;Image&gt;&lt;filename val=&quot;C:\USIL - Virtual\Matematica 2\presentaciones_adobe\semana 2 tema 2\data\asimages\{4D33204E-19CE-4738-A7E8-AB458D18D86A}.png&quot;/&gt;&lt;left val=&quot;407&quot;/&gt;&lt;top val=&quot;138&quot;/&gt;&lt;width val=&quot;67&quot;/&gt;&lt;height val=&quot;32&quot;/&gt;&lt;hasText val=&quot;1&quot;/&gt;&lt;/Image&gt;&lt;/ThreeDShapeInfo&gt;"/>
  <p:tag name="PRESENTER_SHAPETEXTINFO" val="&lt;ShapeTextInfo&gt;&lt;TableIndex row=&quot;-1&quot; col=&quot;-1&quot;&gt;&lt;linesCount val=&quot;1&quot;/&gt;&lt;lineCharCount val=&quot;4&quot;/&gt;&lt;/TableIndex&gt;&lt;/ShapeTextInfo&gt;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TEXTINFO" val="&lt;ShapeTextInfo&gt;&lt;TableIndex row=&quot;-1&quot; col=&quot;-1&quot;&gt;&lt;linesCount val=&quot;1&quot;/&gt;&lt;lineCharCount val=&quot;3&quot;/&gt;&lt;/TableIndex&gt;&lt;/ShapeTextInfo&gt;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TEXTINFO" val="&lt;ShapeTextInfo&gt;&lt;TableIndex row=&quot;-1&quot; col=&quot;-1&quot;&gt;&lt;linesCount val=&quot;1&quot;/&gt;&lt;lineCharCount val=&quot;66&quot;/&gt;&lt;/TableIndex&gt;&lt;/ShapeTextInfo&gt;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TEXTINFO" val="&lt;ShapeTextInfo&gt;&lt;TableIndex row=&quot;-1&quot; col=&quot;-1&quot;&gt;&lt;linesCount val=&quot;1&quot;/&gt;&lt;lineCharCount val=&quot;19&quot;/&gt;&lt;/TableIndex&gt;&lt;/ShapeTextInfo&gt;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TEXTINFO" val="&lt;ShapeTextInfo&gt;&lt;TableIndex row=&quot;-1&quot; col=&quot;-1&quot;&gt;&lt;linesCount val=&quot;2&quot;/&gt;&lt;lineCharCount val=&quot;38&quot;/&gt;&lt;lineCharCount val=&quot;20&quot;/&gt;&lt;/TableIndex&gt;&lt;/ShapeTextInfo&gt;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B02B1CCF-846B-40A7-960E-7B5CEE664933}&quot;/&gt;&lt;isInvalidForFieldText val=&quot;0&quot;/&gt;&lt;Image&gt;&lt;filename val=&quot;C:\USIL - Virtual\Matematica 2\presentaciones_adobe\semana 2 tema 2\data\asimages\{B02B1CCF-846B-40A7-960E-7B5CEE664933}.png&quot;/&gt;&lt;left val=&quot;15&quot;/&gt;&lt;top val=&quot;177&quot;/&gt;&lt;width val=&quot;111&quot;/&gt;&lt;height val=&quot;44&quot;/&gt;&lt;hasText val=&quot;1&quot;/&gt;&lt;/Image&gt;&lt;/ThreeDShapeInfo&gt;"/>
  <p:tag name="PRESENTER_SHAPETEXTINFO" val="&lt;ShapeTextInfo&gt;&lt;TableIndex row=&quot;-1&quot; col=&quot;-1&quot;&gt;&lt;linesCount val=&quot;1&quot;/&gt;&lt;lineCharCount val=&quot;27&quot;/&gt;&lt;/TableIndex&gt;&lt;/ShapeTextInfo&gt;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TEXTINFO" val="&lt;ShapeTextInfo&gt;&lt;TableIndex row=&quot;-1&quot; col=&quot;-1&quot;&gt;&lt;linesCount val=&quot;1&quot;/&gt;&lt;lineCharCount val=&quot;10&quot;/&gt;&lt;/TableIndex&gt;&lt;/ShapeTextInfo&gt;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91694E48-2E84-4EFF-BEEB-A7E6BD3E1744}&quot;/&gt;&lt;isInvalidForFieldText val=&quot;0&quot;/&gt;&lt;Image&gt;&lt;filename val=&quot;C:\USIL - Virtual\Matematica 2\presentaciones_adobe\semana 2 tema 2\data\asimages\{91694E48-2E84-4EFF-BEEB-A7E6BD3E1744}.png&quot;/&gt;&lt;left val=&quot;87&quot;/&gt;&lt;top val=&quot;356&quot;/&gt;&lt;width val=&quot;99&quot;/&gt;&lt;height val=&quot;52&quot;/&gt;&lt;hasText val=&quot;1&quot;/&gt;&lt;/Image&gt;&lt;/ThreeDShapeInfo&gt;"/>
  <p:tag name="PRESENTER_SHAPETEXTINFO" val="&lt;ShapeTextInfo&gt;&lt;TableIndex row=&quot;-1&quot; col=&quot;-1&quot;&gt;&lt;linesCount val=&quot;1&quot;/&gt;&lt;lineCharCount val=&quot;21&quot;/&gt;&lt;/TableIndex&gt;&lt;/ShapeTextInfo&gt;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TEXTINFO" val="&lt;ShapeTextInfo&gt;&lt;TableIndex row=&quot;-1&quot; col=&quot;-1&quot;&gt;&lt;linesCount val=&quot;1&quot;/&gt;&lt;lineCharCount val=&quot;8&quot;/&gt;&lt;/TableIndex&gt;&lt;/ShapeTextInfo&gt;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E1999DA4-4E55-4BFA-9936-681C28C1CD8C}&quot;/&gt;&lt;isInvalidForFieldText val=&quot;0&quot;/&gt;&lt;Image&gt;&lt;filename val=&quot;C:\USIL - Virtual\Matematica 2\presentaciones_adobe\semana 2 tema 2\data\asimages\{E1999DA4-4E55-4BFA-9936-681C28C1CD8C}.png&quot;/&gt;&lt;left val=&quot;213&quot;/&gt;&lt;top val=&quot;356&quot;/&gt;&lt;width val=&quot;112&quot;/&gt;&lt;height val=&quot;52&quot;/&gt;&lt;hasText val=&quot;1&quot;/&gt;&lt;/Image&gt;&lt;/ThreeDShapeInfo&gt;"/>
  <p:tag name="PRESENTER_SHAPETEXTINFO" val="&lt;ShapeTextInfo&gt;&lt;TableIndex row=&quot;-1&quot; col=&quot;-1&quot;&gt;&lt;linesCount val=&quot;1&quot;/&gt;&lt;lineCharCount val=&quot;22&quot;/&gt;&lt;/TableIndex&gt;&lt;/ShapeTextInfo&gt;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TEXTINFO" val="&lt;ShapeTextInfo&gt;&lt;TableIndex row=&quot;-1&quot; col=&quot;-1&quot;&gt;&lt;linesCount val=&quot;1&quot;/&gt;&lt;lineCharCount val=&quot;36&quot;/&gt;&lt;/TableIndex&gt;&lt;/ShapeTextInfo&gt;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72B9BC9D-0DA6-42B4-94FE-723216C48DB7}&quot;/&gt;&lt;isInvalidForFieldText val=&quot;0&quot;/&gt;&lt;Image&gt;&lt;filename val=&quot;C:\USIL - Virtual\Matematica 2\presentaciones_adobe\semana 2 tema 2\data\asimages\{72B9BC9D-0DA6-42B4-94FE-723216C48DB7}.png&quot;/&gt;&lt;left val=&quot;497&quot;/&gt;&lt;top val=&quot;276&quot;/&gt;&lt;width val=&quot;129&quot;/&gt;&lt;height val=&quot;86&quot;/&gt;&lt;hasText val=&quot;1&quot;/&gt;&lt;/Image&gt;&lt;/ThreeDShapeInfo&gt;"/>
  <p:tag name="PRESENTER_SHAPETEXTINFO" val="&lt;ShapeTextInfo&gt;&lt;TableIndex row=&quot;-1&quot; col=&quot;-1&quot;&gt;&lt;linesCount val=&quot;1&quot;/&gt;&lt;lineCharCount val=&quot;56&quot;/&gt;&lt;/TableIndex&gt;&lt;/ShapeTextInfo&gt;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9CD64B61-2DA2-4348-BADB-D6ED412657C4}&quot;/&gt;&lt;isInvalidForFieldText val=&quot;0&quot;/&gt;&lt;Image&gt;&lt;filename val=&quot;C:\USIL - Virtual\Matematica 2\presentaciones_adobe\semana 2 tema 2\data\asimages\{9CD64B61-2DA2-4348-BADB-D6ED412657C4}.png&quot;/&gt;&lt;left val=&quot;496&quot;/&gt;&lt;top val=&quot;364&quot;/&gt;&lt;width val=&quot;154&quot;/&gt;&lt;height val=&quot;64&quot;/&gt;&lt;hasText val=&quot;1&quot;/&gt;&lt;/Image&gt;&lt;/ThreeDShapeInfo&gt;"/>
  <p:tag name="PRESENTER_SHAPETEXTINFO" val="&lt;ShapeTextInfo&gt;&lt;TableIndex row=&quot;-1&quot; col=&quot;-1&quot;&gt;&lt;linesCount val=&quot;1&quot;/&gt;&lt;lineCharCount val=&quot;56&quot;/&gt;&lt;/TableIndex&gt;&lt;/ShapeTextInfo&gt;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372A543C-9A7E-40D0-A5F6-795F6B9C3797}&quot;/&gt;&lt;isInvalidForFieldText val=&quot;0&quot;/&gt;&lt;Image&gt;&lt;filename val=&quot;C:\USIL - Virtual\Matematica 2\presentaciones_adobe\semana 2 tema 2\data\asimages\{372A543C-9A7E-40D0-A5F6-795F6B9C3797}.png&quot;/&gt;&lt;left val=&quot;468&quot;/&gt;&lt;top val=&quot;390&quot;/&gt;&lt;width val=&quot;34&quot;/&gt;&lt;height val=&quot;29&quot;/&gt;&lt;hasText val=&quot;1&quot;/&gt;&lt;/Image&gt;&lt;/ThreeDShapeInfo&gt;"/>
  <p:tag name="PRESENTER_SHAPETEXTINFO" val="&lt;ShapeTextInfo&gt;&lt;TableIndex row=&quot;-1&quot; col=&quot;-1&quot;&gt;&lt;linesCount val=&quot;1&quot;/&gt;&lt;lineCharCount val=&quot;1&quot;/&gt;&lt;/TableIndex&gt;&lt;/ShapeTextInfo&gt;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8F2FF3A0-46FC-43C2-BD98-6939E71E055E}&quot;/&gt;&lt;isInvalidForFieldText val=&quot;0&quot;/&gt;&lt;Image&gt;&lt;filename val=&quot;C:\USIL - Virtual\Matematica 2\presentaciones_adobe\semana 2 tema 2\data\asimages\{8F2FF3A0-46FC-43C2-BD98-6939E71E055E}.png&quot;/&gt;&lt;left val=&quot;173&quot;/&gt;&lt;top val=&quot;276&quot;/&gt;&lt;width val=&quot;40&quot;/&gt;&lt;height val=&quot;51&quot;/&gt;&lt;hasText val=&quot;1&quot;/&gt;&lt;/Image&gt;&lt;/ThreeDShapeInfo&gt;"/>
  <p:tag name="PRESENTER_SHAPETEXTINFO" val="&lt;ShapeTextInfo&gt;&lt;TableIndex row=&quot;-1&quot; col=&quot;-1&quot;&gt;&lt;linesCount val=&quot;1&quot;/&gt;&lt;lineCharCount val=&quot;11&quot;/&gt;&lt;/TableIndex&gt;&lt;/ShapeTextInfo&gt;"/>
</p:tagLst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557</TotalTime>
  <Words>1777</Words>
  <Application>Microsoft Office PowerPoint</Application>
  <PresentationFormat>Presentación en pantalla (4:3)</PresentationFormat>
  <Paragraphs>164</Paragraphs>
  <Slides>9</Slides>
  <Notes>9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0" baseType="lpstr">
      <vt:lpstr>Tema de Office</vt:lpstr>
      <vt:lpstr>Derivadas de ecuaciones paramétricas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ZOE-YVANA</dc:creator>
  <cp:lastModifiedBy>YVANA Y ZOE</cp:lastModifiedBy>
  <cp:revision>177</cp:revision>
  <dcterms:created xsi:type="dcterms:W3CDTF">2013-06-03T03:30:40Z</dcterms:created>
  <dcterms:modified xsi:type="dcterms:W3CDTF">2014-04-20T22:50:02Z</dcterms:modified>
</cp:coreProperties>
</file>