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2.xml" ContentType="application/vnd.openxmlformats-officedocument.them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4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5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notesSlides/notesSlide6.xml" ContentType="application/vnd.openxmlformats-officedocument.presentationml.notesSlide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7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8.xml" ContentType="application/vnd.openxmlformats-officedocument.presentationml.notesSlide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9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10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notesSlides/notesSlide11.xml" ContentType="application/vnd.openxmlformats-officedocument.presentationml.notesSlid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12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81" r:id="rId12"/>
    <p:sldId id="280" r:id="rId13"/>
    <p:sldId id="269" r:id="rId14"/>
  </p:sldIdLst>
  <p:sldSz cx="9144000" cy="6858000" type="screen4x3"/>
  <p:notesSz cx="6858000" cy="9144000"/>
  <p:custDataLst>
    <p:tags r:id="rId16"/>
  </p:custDataLst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37" autoAdjust="0"/>
  </p:normalViewPr>
  <p:slideViewPr>
    <p:cSldViewPr>
      <p:cViewPr varScale="1">
        <p:scale>
          <a:sx n="56" d="100"/>
          <a:sy n="56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72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0F90D-80AF-4AE9-AB29-1CF3C855B7D0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B35DB-66B0-4B7C-B4F5-62A24981C585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6155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 smtClean="0"/>
              <a:t>Tema: Integral indefinida</a:t>
            </a:r>
          </a:p>
          <a:p>
            <a:endParaRPr lang="es-PE" dirty="0" smtClean="0"/>
          </a:p>
          <a:p>
            <a:r>
              <a:rPr lang="es-PE" dirty="0" smtClean="0"/>
              <a:t>Dirección de Formación Básica.</a:t>
            </a:r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45088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200" b="1" dirty="0" smtClean="0">
                <a:solidFill>
                  <a:srgbClr val="FF0000"/>
                </a:solidFill>
              </a:rPr>
              <a:t>Reglas de integración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85839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Determine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2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s-PE" sz="12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PE" sz="1200" b="0" i="1" smtClean="0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1200" b="0" i="1" smtClean="0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es-PE" sz="12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b="1" u="sng" dirty="0" smtClean="0"/>
                  <a:t>Resolución</a:t>
                </a:r>
              </a:p>
              <a:p>
                <a:endParaRPr lang="es-PE" dirty="0" smtClean="0"/>
              </a:p>
              <a:p>
                <a:r>
                  <a:rPr lang="es-PE" dirty="0" smtClean="0"/>
                  <a:t>Lo</a:t>
                </a:r>
                <a:r>
                  <a:rPr lang="es-PE" baseline="0" dirty="0" smtClean="0"/>
                  <a:t> que vamos a hacer es escribir la expresión racional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1200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sz="1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PE" sz="1200" b="0" i="1" smtClean="0">
                            <a:latin typeface="Cambria Math"/>
                          </a:rPr>
                          <m:t>−4</m:t>
                        </m:r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  <m:r>
                          <a:rPr lang="es-PE" sz="1200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s-PE" dirty="0" smtClean="0"/>
                  <a:t> como suma de fracciones</a:t>
                </a:r>
                <a:r>
                  <a:rPr lang="es-PE" baseline="0" dirty="0" smtClean="0"/>
                  <a:t> homogéneas, para luego aplicar las propiedades y reglas de integración estudiadas.</a:t>
                </a:r>
              </a:p>
              <a:p>
                <a:r>
                  <a:rPr lang="es-PE" dirty="0" smtClean="0"/>
                  <a:t>Con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1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00" i="1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s-PE" sz="1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1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1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PE" sz="100" i="1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s-PE" sz="1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100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s-PE" sz="1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100" b="0" i="1" smtClean="0">
                              <a:latin typeface="Cambria Math"/>
                            </a:rPr>
                            <m:t> </m:t>
                          </m:r>
                        </m:e>
                      </m:nary>
                      <m:r>
                        <a:rPr lang="es-PE" sz="100" i="1">
                          <a:latin typeface="Cambria Math"/>
                        </a:rPr>
                        <m:t>𝑑𝑥</m:t>
                      </m:r>
                      <m:r>
                        <a:rPr lang="es-PE" sz="1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PE" sz="1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1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s-PE" sz="1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1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s-PE" sz="1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sz="1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s-PE" sz="1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PE" sz="1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s-PE" sz="100" i="1">
                          <a:latin typeface="Cambria Math"/>
                        </a:rPr>
                        <m:t>𝑑𝑥</m:t>
                      </m:r>
                      <m:r>
                        <a:rPr lang="es-PE" sz="1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PE" sz="1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1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s-PE" sz="1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100" b="0" i="1" smtClean="0">
                                  <a:latin typeface="Cambria Math"/>
                                </a:rPr>
                                <m:t>−4+</m:t>
                              </m:r>
                              <m:f>
                                <m:fPr>
                                  <m:ctrlPr>
                                    <a:rPr lang="es-PE" sz="1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PE" sz="1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s-PE" sz="100" i="1">
                          <a:latin typeface="Cambria Math"/>
                        </a:rPr>
                        <m:t>𝑑𝑥</m:t>
                      </m:r>
                      <m:r>
                        <a:rPr lang="es-PE" sz="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4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4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400" b="0" i="1" smtClean="0">
                              <a:latin typeface="Cambria Math"/>
                            </a:rPr>
                            <m:t>−4 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4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4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−4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8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900" b="0" i="1" smtClean="0">
                          <a:latin typeface="Cambria Math"/>
                        </a:rPr>
                        <m:t>=3</m:t>
                      </m:r>
                      <m:d>
                        <m:dPr>
                          <m:ctrlPr>
                            <a:rPr lang="es-PE" sz="9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9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9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9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s-PE" sz="900" b="0" i="1" smtClean="0">
                          <a:latin typeface="Cambria Math"/>
                        </a:rPr>
                        <m:t>−4</m:t>
                      </m:r>
                      <m:d>
                        <m:dPr>
                          <m:ctrlPr>
                            <a:rPr lang="es-PE" sz="9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90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9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s-PE" sz="9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PE" sz="90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s-PE" sz="9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9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s-PE" sz="900" b="0" i="1" smtClean="0">
                          <a:latin typeface="Cambria Math"/>
                        </a:rPr>
                        <m:t>+</m:t>
                      </m:r>
                      <m:r>
                        <a:rPr lang="es-PE" sz="9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−4</m:t>
                      </m:r>
                      <m:r>
                        <a:rPr lang="es-PE" sz="1200" b="0" i="1" smtClean="0">
                          <a:latin typeface="Cambria Math"/>
                        </a:rPr>
                        <m:t>𝑥</m:t>
                      </m:r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PE" sz="1200" b="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Determine </a:t>
                </a:r>
              </a:p>
              <a:p>
                <a:pPr marL="0" indent="0">
                  <a:buNone/>
                </a:pPr>
                <a:r>
                  <a:rPr lang="es-PE" sz="1200" i="0" smtClean="0">
                    <a:latin typeface="Cambria Math"/>
                  </a:rPr>
                  <a:t>∫1</a:t>
                </a:r>
                <a:r>
                  <a:rPr lang="es-PE" sz="1200" b="0" i="0" smtClean="0">
                    <a:latin typeface="Cambria Math"/>
                  </a:rPr>
                  <a:t>▒(3𝑥^2−4𝑥+1)/𝑥 𝑑𝑥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b="1" u="sng" dirty="0" smtClean="0"/>
                  <a:t>Resolución</a:t>
                </a:r>
              </a:p>
              <a:p>
                <a:endParaRPr lang="es-PE" dirty="0" smtClean="0"/>
              </a:p>
              <a:p>
                <a:r>
                  <a:rPr lang="es-PE" dirty="0" smtClean="0"/>
                  <a:t>Lo</a:t>
                </a:r>
                <a:r>
                  <a:rPr lang="es-PE" baseline="0" dirty="0" smtClean="0"/>
                  <a:t> que vamos a hacer es escribir la expresión racional </a:t>
                </a:r>
                <a:r>
                  <a:rPr lang="es-PE" sz="1200" b="0" i="0" smtClean="0">
                    <a:latin typeface="Cambria Math"/>
                  </a:rPr>
                  <a:t>(</a:t>
                </a:r>
                <a:r>
                  <a:rPr lang="es-PE" sz="1200" b="0" i="0" smtClean="0">
                    <a:latin typeface="Cambria Math"/>
                  </a:rPr>
                  <a:t>3𝑥^2−4𝑥+1</a:t>
                </a:r>
                <a:r>
                  <a:rPr lang="es-PE" sz="1200" b="0" i="0" smtClean="0">
                    <a:latin typeface="Cambria Math"/>
                  </a:rPr>
                  <a:t>)/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dirty="0" smtClean="0"/>
                  <a:t> como suma de fracciones</a:t>
                </a:r>
                <a:r>
                  <a:rPr lang="es-PE" baseline="0" dirty="0" smtClean="0"/>
                  <a:t> homogéneas, para luego aplicar las propiedades y reglas de integración estudiadas.</a:t>
                </a:r>
              </a:p>
              <a:p>
                <a:r>
                  <a:rPr lang="es-PE" dirty="0" smtClean="0"/>
                  <a:t>Con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00" i="0" smtClean="0">
                    <a:latin typeface="Cambria Math"/>
                  </a:rPr>
                  <a:t>∫1</a:t>
                </a:r>
                <a:r>
                  <a:rPr lang="es-PE" sz="100" b="0" i="0" smtClean="0">
                    <a:latin typeface="Cambria Math"/>
                  </a:rPr>
                  <a:t>▒〖</a:t>
                </a:r>
                <a:r>
                  <a:rPr lang="es-PE" sz="100" b="0" i="0">
                    <a:latin typeface="Cambria Math"/>
                  </a:rPr>
                  <a:t>(</a:t>
                </a:r>
                <a:r>
                  <a:rPr lang="es-PE" sz="100" i="0">
                    <a:latin typeface="Cambria Math"/>
                  </a:rPr>
                  <a:t>3𝑥^2−4𝑥+1)/𝑥</a:t>
                </a:r>
                <a:r>
                  <a:rPr lang="es-PE" sz="100" b="0" i="0" smtClean="0">
                    <a:latin typeface="Cambria Math"/>
                  </a:rPr>
                  <a:t>  </a:t>
                </a:r>
                <a:r>
                  <a:rPr lang="es-PE" sz="100" b="0" i="0" smtClean="0">
                    <a:latin typeface="Cambria Math"/>
                  </a:rPr>
                  <a:t>〗</a:t>
                </a:r>
                <a:r>
                  <a:rPr lang="es-PE" sz="100" b="0" i="0">
                    <a:latin typeface="Cambria Math"/>
                  </a:rPr>
                  <a:t> </a:t>
                </a:r>
                <a:r>
                  <a:rPr lang="es-PE" sz="100" i="0">
                    <a:latin typeface="Cambria Math"/>
                  </a:rPr>
                  <a:t>𝑑𝑥</a:t>
                </a:r>
                <a:r>
                  <a:rPr lang="es-PE" sz="100" b="0" i="0" smtClean="0">
                    <a:latin typeface="Cambria Math"/>
                  </a:rPr>
                  <a:t>=</a:t>
                </a:r>
                <a:r>
                  <a:rPr lang="es-PE" sz="100" i="0">
                    <a:latin typeface="Cambria Math"/>
                  </a:rPr>
                  <a:t>∫1</a:t>
                </a:r>
                <a:r>
                  <a:rPr lang="es-PE" sz="100" b="0" i="0" smtClean="0">
                    <a:latin typeface="Cambria Math"/>
                  </a:rPr>
                  <a:t>▒((3𝑥^2)/𝑥−4𝑥/𝑥+1/𝑥) </a:t>
                </a:r>
                <a:r>
                  <a:rPr lang="es-PE" sz="100" b="0" i="0">
                    <a:latin typeface="Cambria Math"/>
                  </a:rPr>
                  <a:t> </a:t>
                </a:r>
                <a:r>
                  <a:rPr lang="es-PE" sz="100" i="0">
                    <a:latin typeface="Cambria Math"/>
                  </a:rPr>
                  <a:t>𝑑𝑥</a:t>
                </a:r>
                <a:r>
                  <a:rPr lang="es-PE" sz="100" b="0" i="0" smtClean="0">
                    <a:latin typeface="Cambria Math"/>
                  </a:rPr>
                  <a:t>=</a:t>
                </a:r>
                <a:r>
                  <a:rPr lang="es-PE" sz="100" i="0">
                    <a:latin typeface="Cambria Math"/>
                  </a:rPr>
                  <a:t>∫1</a:t>
                </a:r>
                <a:r>
                  <a:rPr lang="es-PE" sz="100" b="0" i="0" smtClean="0">
                    <a:latin typeface="Cambria Math"/>
                  </a:rPr>
                  <a:t>▒(3𝑥−4+1/𝑥) </a:t>
                </a:r>
                <a:r>
                  <a:rPr lang="es-PE" sz="100" b="0" i="0">
                    <a:latin typeface="Cambria Math"/>
                  </a:rPr>
                  <a:t> </a:t>
                </a:r>
                <a:r>
                  <a:rPr lang="es-PE" sz="100" i="0">
                    <a:latin typeface="Cambria Math"/>
                  </a:rPr>
                  <a:t>𝑑𝑥</a:t>
                </a:r>
                <a:r>
                  <a:rPr lang="es-PE" sz="400" b="0" i="0" smtClean="0">
                    <a:latin typeface="Cambria Math"/>
                  </a:rPr>
                  <a:t>=</a:t>
                </a:r>
                <a:r>
                  <a:rPr lang="es-PE" sz="400" i="0">
                    <a:latin typeface="Cambria Math"/>
                  </a:rPr>
                  <a:t>∫1</a:t>
                </a:r>
                <a:r>
                  <a:rPr lang="es-PE" sz="400" b="0" i="0" smtClean="0">
                    <a:latin typeface="Cambria Math"/>
                  </a:rPr>
                  <a:t>▒</a:t>
                </a:r>
                <a:r>
                  <a:rPr lang="es-PE" sz="400" b="0" i="0">
                    <a:latin typeface="Cambria Math"/>
                  </a:rPr>
                  <a:t>〖</a:t>
                </a:r>
                <a:r>
                  <a:rPr lang="es-PE" sz="400" b="0" i="0" smtClean="0">
                    <a:latin typeface="Cambria Math"/>
                  </a:rPr>
                  <a:t>3𝑥 𝑑𝑥</a:t>
                </a:r>
                <a:r>
                  <a:rPr lang="es-PE" sz="400" b="0" i="0">
                    <a:latin typeface="Cambria Math"/>
                  </a:rPr>
                  <a:t>〗</a:t>
                </a:r>
                <a:r>
                  <a:rPr lang="es-PE" sz="400" b="0" i="0" smtClean="0">
                    <a:latin typeface="Cambria Math"/>
                  </a:rPr>
                  <a:t>+∫1▒〖−4 𝑑𝑥〗+∫1▒〖1/𝑥  𝑑𝑥〗</a:t>
                </a:r>
                <a:r>
                  <a:rPr lang="es-PE" sz="800" b="0" i="0" smtClean="0">
                    <a:latin typeface="Cambria Math"/>
                  </a:rPr>
                  <a:t>=3</a:t>
                </a:r>
                <a:r>
                  <a:rPr lang="es-PE" sz="800" i="0">
                    <a:latin typeface="Cambria Math"/>
                  </a:rPr>
                  <a:t>∫1</a:t>
                </a:r>
                <a:r>
                  <a:rPr lang="es-PE" sz="800" b="0" i="0" smtClean="0">
                    <a:latin typeface="Cambria Math"/>
                  </a:rPr>
                  <a:t>▒</a:t>
                </a:r>
                <a:r>
                  <a:rPr lang="es-PE" sz="800" b="0" i="0">
                    <a:latin typeface="Cambria Math"/>
                  </a:rPr>
                  <a:t>〖</a:t>
                </a:r>
                <a:r>
                  <a:rPr lang="es-PE" sz="800" b="0" i="0" smtClean="0">
                    <a:latin typeface="Cambria Math"/>
                  </a:rPr>
                  <a:t>𝑥 𝑑𝑥</a:t>
                </a:r>
                <a:r>
                  <a:rPr lang="es-PE" sz="800" b="0" i="0">
                    <a:latin typeface="Cambria Math"/>
                  </a:rPr>
                  <a:t>〗</a:t>
                </a:r>
                <a:r>
                  <a:rPr lang="es-PE" sz="800" b="0" i="0" smtClean="0">
                    <a:latin typeface="Cambria Math"/>
                  </a:rPr>
                  <a:t>−4∫1▒𝑑𝑥+∫1▒〖1/𝑥  𝑑𝑥〗</a:t>
                </a:r>
                <a:r>
                  <a:rPr lang="es-PE" sz="900" b="0" i="0" smtClean="0">
                    <a:latin typeface="Cambria Math"/>
                  </a:rPr>
                  <a:t>=3</a:t>
                </a:r>
                <a:r>
                  <a:rPr lang="es-PE" sz="900" i="0" smtClean="0">
                    <a:latin typeface="Cambria Math"/>
                  </a:rPr>
                  <a:t>(</a:t>
                </a:r>
                <a:r>
                  <a:rPr lang="es-PE" sz="900" b="0" i="0" smtClean="0">
                    <a:latin typeface="Cambria Math"/>
                  </a:rPr>
                  <a:t>𝑥^2/2)−4</a:t>
                </a:r>
                <a:r>
                  <a:rPr lang="es-PE" sz="900" i="0" smtClean="0">
                    <a:latin typeface="Cambria Math"/>
                  </a:rPr>
                  <a:t>(𝑥)</a:t>
                </a:r>
                <a:r>
                  <a:rPr lang="es-PE" sz="900" b="0" i="0" smtClean="0">
                    <a:latin typeface="Cambria Math"/>
                  </a:rPr>
                  <a:t>+</a:t>
                </a:r>
                <a:r>
                  <a:rPr lang="es-PE" sz="900" i="0" smtClean="0">
                    <a:latin typeface="Cambria Math"/>
                  </a:rPr>
                  <a:t>ln</a:t>
                </a:r>
                <a:r>
                  <a:rPr lang="es-PE" sz="900" b="0" i="0" smtClean="0">
                    <a:latin typeface="Cambria Math"/>
                  </a:rPr>
                  <a:t>⁡|𝑥|+𝐶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b="0" i="0" smtClean="0">
                    <a:latin typeface="Cambria Math"/>
                  </a:rPr>
                  <a:t>3/2 𝑥^2−4𝑥+ln⁡|𝑥|+𝐶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9938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Determine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2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12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𝑎𝑥</m:t>
                                  </m:r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s-PE" sz="12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b="1" u="sng" dirty="0" smtClean="0"/>
                  <a:t>Resolución</a:t>
                </a:r>
              </a:p>
              <a:p>
                <a:r>
                  <a:rPr lang="es-PE" dirty="0" smtClean="0"/>
                  <a:t>Lo que vamos hacer es expandir el binomio elevado</a:t>
                </a:r>
                <a:r>
                  <a:rPr lang="es-PE" baseline="0" dirty="0" smtClean="0"/>
                  <a:t> al cuadrado, para luego aplicar las propiedades y las reglas de integración mostradas.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100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1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100" i="1">
                                      <a:latin typeface="Cambria Math"/>
                                    </a:rPr>
                                    <m:t>𝑎𝑥</m:t>
                                  </m:r>
                                  <m:r>
                                    <a:rPr lang="es-PE" sz="1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PE" sz="100" i="1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s-PE" sz="1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s-PE" sz="100" i="1">
                          <a:latin typeface="Cambria Math"/>
                        </a:rPr>
                        <m:t>𝑑𝑥</m:t>
                      </m:r>
                      <m:r>
                        <a:rPr lang="es-PE" sz="1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100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s-PE" sz="1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1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PE" sz="1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100" b="0" i="1" smtClean="0">
                              <a:latin typeface="Cambria Math"/>
                            </a:rPr>
                            <m:t>+2</m:t>
                          </m:r>
                          <m:r>
                            <a:rPr lang="es-PE" sz="100" b="0" i="1" smtClean="0">
                              <a:latin typeface="Cambria Math"/>
                            </a:rPr>
                            <m:t>𝑎𝑏𝑥</m:t>
                          </m:r>
                          <m:r>
                            <a:rPr lang="es-PE" sz="1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PE" sz="1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s-PE" sz="1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1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s-PE" sz="100" i="1">
                          <a:latin typeface="Cambria Math"/>
                        </a:rPr>
                        <m:t>𝑑𝑥</m:t>
                      </m:r>
                      <m:r>
                        <a:rPr lang="es-PE" sz="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4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PE" sz="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4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𝑎𝑏𝑥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4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4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s-PE" sz="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8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8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PE" sz="800" i="1">
                              <a:latin typeface="Cambria Math"/>
                            </a:rPr>
                            <m:t>2</m:t>
                          </m:r>
                        </m:sup>
                      </m:s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8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+</m:t>
                      </m:r>
                      <m:r>
                        <a:rPr lang="es-PE" sz="800" i="1">
                          <a:latin typeface="Cambria Math"/>
                        </a:rPr>
                        <m:t>2</m:t>
                      </m:r>
                      <m:r>
                        <a:rPr lang="es-PE" sz="800" i="1">
                          <a:latin typeface="Cambria Math"/>
                        </a:rPr>
                        <m:t>𝑎𝑏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8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8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8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8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800" i="1">
                              <a:latin typeface="Cambria Math"/>
                            </a:rPr>
                            <m:t>2</m:t>
                          </m:r>
                        </m:sup>
                      </m:s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8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9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9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9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PE" sz="900" i="1"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s-PE" sz="9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9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9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9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s-PE" sz="900" b="0" i="1" smtClean="0">
                          <a:latin typeface="Cambria Math"/>
                        </a:rPr>
                        <m:t>+</m:t>
                      </m:r>
                      <m:r>
                        <a:rPr lang="es-PE" sz="900" i="1">
                          <a:latin typeface="Cambria Math"/>
                        </a:rPr>
                        <m:t>2</m:t>
                      </m:r>
                      <m:r>
                        <a:rPr lang="es-PE" sz="900" i="1">
                          <a:latin typeface="Cambria Math"/>
                        </a:rPr>
                        <m:t>𝑎𝑏</m:t>
                      </m:r>
                      <m:d>
                        <m:dPr>
                          <m:ctrlPr>
                            <a:rPr lang="es-PE" sz="9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9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9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9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9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s-PE" sz="9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9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9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900" i="1"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s-PE" sz="9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9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900" b="0" i="1" smtClean="0">
                          <a:latin typeface="Cambria Math"/>
                        </a:rPr>
                        <m:t>+</m:t>
                      </m:r>
                      <m:r>
                        <a:rPr lang="es-PE" sz="9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12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i="1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12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i="1">
                          <a:latin typeface="Cambria Math"/>
                        </a:rPr>
                        <m:t>𝑎𝑏</m:t>
                      </m:r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𝑥</m:t>
                      </m:r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Determine </a:t>
                </a:r>
              </a:p>
              <a:p>
                <a:pPr marL="0" indent="0">
                  <a:buNone/>
                </a:pPr>
                <a:r>
                  <a:rPr lang="es-PE" sz="1200" i="0" smtClean="0">
                    <a:latin typeface="Cambria Math"/>
                  </a:rPr>
                  <a:t>∫1</a:t>
                </a:r>
                <a:r>
                  <a:rPr lang="es-PE" sz="1200" b="0" i="0" smtClean="0">
                    <a:latin typeface="Cambria Math"/>
                  </a:rPr>
                  <a:t>▒(𝑎𝑥+𝑏)^2  𝑑𝑥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b="1" u="sng" dirty="0" smtClean="0"/>
                  <a:t>Resolución</a:t>
                </a:r>
              </a:p>
              <a:p>
                <a:r>
                  <a:rPr lang="es-PE" dirty="0" smtClean="0"/>
                  <a:t>Lo que vamos hacer es expandir el binomio elevado</a:t>
                </a:r>
                <a:r>
                  <a:rPr lang="es-PE" baseline="0" dirty="0" smtClean="0"/>
                  <a:t> al cuadrado, para luego aplicar las propiedades y las reglas de integración mostradas.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00" i="0" smtClean="0">
                    <a:latin typeface="Cambria Math"/>
                  </a:rPr>
                  <a:t>∫1</a:t>
                </a:r>
                <a:r>
                  <a:rPr lang="es-PE" sz="100" i="0">
                    <a:latin typeface="Cambria Math"/>
                  </a:rPr>
                  <a:t>▒(</a:t>
                </a:r>
                <a:r>
                  <a:rPr lang="es-PE" sz="100" i="0">
                    <a:latin typeface="Cambria Math"/>
                  </a:rPr>
                  <a:t>𝑎𝑥+𝑏)^2  𝑑𝑥</a:t>
                </a:r>
                <a:r>
                  <a:rPr lang="es-PE" sz="100" b="0" i="0" smtClean="0">
                    <a:latin typeface="Cambria Math"/>
                  </a:rPr>
                  <a:t>=</a:t>
                </a:r>
                <a:r>
                  <a:rPr lang="es-PE" sz="100" i="0">
                    <a:latin typeface="Cambria Math"/>
                  </a:rPr>
                  <a:t>∫1</a:t>
                </a:r>
                <a:r>
                  <a:rPr lang="es-PE" sz="100" b="0" i="0" smtClean="0">
                    <a:latin typeface="Cambria Math"/>
                  </a:rPr>
                  <a:t>▒</a:t>
                </a:r>
                <a:r>
                  <a:rPr lang="es-PE" sz="100" b="0" i="0">
                    <a:latin typeface="Cambria Math"/>
                  </a:rPr>
                  <a:t>〖</a:t>
                </a:r>
                <a:r>
                  <a:rPr lang="es-PE" sz="100" b="0" i="0" smtClean="0">
                    <a:latin typeface="Cambria Math"/>
                  </a:rPr>
                  <a:t>(𝑎^2 𝑥^2+2𝑎𝑏𝑥+𝑏^2)</a:t>
                </a:r>
                <a:r>
                  <a:rPr lang="es-PE" sz="100" b="0" i="0">
                    <a:latin typeface="Cambria Math"/>
                  </a:rPr>
                  <a:t>〗 </a:t>
                </a:r>
                <a:r>
                  <a:rPr lang="es-PE" sz="100" i="0">
                    <a:latin typeface="Cambria Math"/>
                  </a:rPr>
                  <a:t>𝑑𝑥</a:t>
                </a:r>
                <a:r>
                  <a:rPr lang="es-PE" sz="400" b="0" i="0" smtClean="0">
                    <a:latin typeface="Cambria Math"/>
                  </a:rPr>
                  <a:t>=</a:t>
                </a:r>
                <a:r>
                  <a:rPr lang="es-PE" sz="400" i="0">
                    <a:latin typeface="Cambria Math"/>
                  </a:rPr>
                  <a:t>∫1</a:t>
                </a:r>
                <a:r>
                  <a:rPr lang="es-PE" sz="400" b="0" i="0" smtClean="0">
                    <a:latin typeface="Cambria Math"/>
                  </a:rPr>
                  <a:t>▒</a:t>
                </a:r>
                <a:r>
                  <a:rPr lang="es-PE" sz="400" b="0" i="0">
                    <a:latin typeface="Cambria Math"/>
                  </a:rPr>
                  <a:t>〖</a:t>
                </a:r>
                <a:r>
                  <a:rPr lang="es-PE" sz="400" b="0" i="0" smtClean="0">
                    <a:latin typeface="Cambria Math"/>
                  </a:rPr>
                  <a:t>𝑎^2 𝑥^2  𝑑𝑥</a:t>
                </a:r>
                <a:r>
                  <a:rPr lang="es-PE" sz="400" b="0" i="0">
                    <a:latin typeface="Cambria Math"/>
                  </a:rPr>
                  <a:t>〗</a:t>
                </a:r>
                <a:r>
                  <a:rPr lang="es-PE" sz="400" b="0" i="0" smtClean="0">
                    <a:latin typeface="Cambria Math"/>
                  </a:rPr>
                  <a:t>+∫1▒〖2𝑎𝑏𝑥 𝑑𝑥〗+∫1▒〖𝑏^2  𝑑𝑥〗</a:t>
                </a:r>
                <a:r>
                  <a:rPr lang="es-PE" sz="800" b="0" i="0" smtClean="0">
                    <a:latin typeface="Cambria Math"/>
                  </a:rPr>
                  <a:t>=</a:t>
                </a:r>
                <a:r>
                  <a:rPr lang="es-PE" sz="800" i="0">
                    <a:latin typeface="Cambria Math"/>
                  </a:rPr>
                  <a:t>𝑎^2 ∫1</a:t>
                </a:r>
                <a:r>
                  <a:rPr lang="es-PE" sz="800" b="0" i="0" smtClean="0">
                    <a:latin typeface="Cambria Math"/>
                  </a:rPr>
                  <a:t>▒</a:t>
                </a:r>
                <a:r>
                  <a:rPr lang="es-PE" sz="800" b="0" i="0">
                    <a:latin typeface="Cambria Math"/>
                  </a:rPr>
                  <a:t>〖</a:t>
                </a:r>
                <a:r>
                  <a:rPr lang="es-PE" sz="800" b="0" i="0" smtClean="0">
                    <a:latin typeface="Cambria Math"/>
                  </a:rPr>
                  <a:t>𝑥^2  𝑑𝑥</a:t>
                </a:r>
                <a:r>
                  <a:rPr lang="es-PE" sz="800" b="0" i="0">
                    <a:latin typeface="Cambria Math"/>
                  </a:rPr>
                  <a:t>〗</a:t>
                </a:r>
                <a:r>
                  <a:rPr lang="es-PE" sz="800" b="0" i="0" smtClean="0">
                    <a:latin typeface="Cambria Math"/>
                  </a:rPr>
                  <a:t>+</a:t>
                </a:r>
                <a:r>
                  <a:rPr lang="es-PE" sz="800" i="0">
                    <a:latin typeface="Cambria Math"/>
                  </a:rPr>
                  <a:t>2𝑎𝑏</a:t>
                </a:r>
                <a:r>
                  <a:rPr lang="es-PE" sz="800" b="0" i="0" smtClean="0">
                    <a:latin typeface="Cambria Math"/>
                  </a:rPr>
                  <a:t>∫1▒〖𝑥 𝑑𝑥〗+</a:t>
                </a:r>
                <a:r>
                  <a:rPr lang="es-PE" sz="800" i="0">
                    <a:latin typeface="Cambria Math"/>
                  </a:rPr>
                  <a:t>𝑏^2</a:t>
                </a:r>
                <a:r>
                  <a:rPr lang="es-PE" sz="800" b="0" i="0" smtClean="0">
                    <a:latin typeface="Cambria Math"/>
                  </a:rPr>
                  <a:t> ∫1▒𝑑𝑥</a:t>
                </a:r>
                <a:r>
                  <a:rPr lang="es-PE" sz="900" b="0" i="0" smtClean="0">
                    <a:latin typeface="Cambria Math"/>
                  </a:rPr>
                  <a:t>=</a:t>
                </a:r>
                <a:r>
                  <a:rPr lang="es-PE" sz="900" i="0">
                    <a:latin typeface="Cambria Math"/>
                  </a:rPr>
                  <a:t>𝑎^2</a:t>
                </a:r>
                <a:r>
                  <a:rPr lang="es-PE" sz="900" i="0" smtClean="0">
                    <a:latin typeface="Cambria Math"/>
                  </a:rPr>
                  <a:t> (</a:t>
                </a:r>
                <a:r>
                  <a:rPr lang="es-PE" sz="900" b="0" i="0" smtClean="0">
                    <a:latin typeface="Cambria Math"/>
                  </a:rPr>
                  <a:t>𝑥^3/3)+</a:t>
                </a:r>
                <a:r>
                  <a:rPr lang="es-PE" sz="900" i="0">
                    <a:latin typeface="Cambria Math"/>
                  </a:rPr>
                  <a:t>2𝑎𝑏</a:t>
                </a:r>
                <a:r>
                  <a:rPr lang="es-PE" sz="900" i="0" smtClean="0">
                    <a:latin typeface="Cambria Math"/>
                  </a:rPr>
                  <a:t>(</a:t>
                </a:r>
                <a:r>
                  <a:rPr lang="es-PE" sz="900" b="0" i="0" smtClean="0">
                    <a:latin typeface="Cambria Math"/>
                  </a:rPr>
                  <a:t>𝑥^2/2)+</a:t>
                </a:r>
                <a:r>
                  <a:rPr lang="es-PE" sz="900" i="0">
                    <a:latin typeface="Cambria Math"/>
                  </a:rPr>
                  <a:t>𝑏^2</a:t>
                </a:r>
                <a:r>
                  <a:rPr lang="es-PE" sz="900" i="0" smtClean="0">
                    <a:latin typeface="Cambria Math"/>
                  </a:rPr>
                  <a:t> (</a:t>
                </a:r>
                <a:r>
                  <a:rPr lang="es-PE" sz="900" b="0" i="0" smtClean="0">
                    <a:latin typeface="Cambria Math"/>
                  </a:rPr>
                  <a:t>𝑥)+𝐶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i="0">
                    <a:latin typeface="Cambria Math"/>
                  </a:rPr>
                  <a:t>𝑎^2</a:t>
                </a:r>
                <a:r>
                  <a:rPr lang="es-PE" sz="1200" b="0" i="0" smtClean="0">
                    <a:latin typeface="Cambria Math"/>
                  </a:rPr>
                  <a:t>/3 </a:t>
                </a:r>
                <a:r>
                  <a:rPr lang="es-PE" sz="1200" i="0" smtClean="0">
                    <a:latin typeface="Cambria Math"/>
                  </a:rPr>
                  <a:t>𝑥</a:t>
                </a:r>
                <a:r>
                  <a:rPr lang="es-PE" sz="1200" b="0" i="0" smtClean="0">
                    <a:latin typeface="Cambria Math"/>
                  </a:rPr>
                  <a:t>^3+</a:t>
                </a:r>
                <a:r>
                  <a:rPr lang="es-PE" sz="1200" i="0">
                    <a:latin typeface="Cambria Math"/>
                  </a:rPr>
                  <a:t>𝑎𝑏</a:t>
                </a:r>
                <a:r>
                  <a:rPr lang="es-PE" sz="1200" b="0" i="0" smtClean="0">
                    <a:latin typeface="Cambria Math"/>
                  </a:rPr>
                  <a:t>𝑥^2+</a:t>
                </a:r>
                <a:r>
                  <a:rPr lang="es-PE" sz="1200" i="0">
                    <a:latin typeface="Cambria Math"/>
                  </a:rPr>
                  <a:t>𝑏^2</a:t>
                </a:r>
                <a:r>
                  <a:rPr lang="es-PE" sz="1200" b="0" i="0" smtClean="0">
                    <a:latin typeface="Cambria Math"/>
                  </a:rPr>
                  <a:t> 𝑥+𝐶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12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7422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200" b="1" dirty="0" smtClean="0">
                <a:solidFill>
                  <a:srgbClr val="FF0000"/>
                </a:solidFill>
              </a:rPr>
              <a:t>Bibliografía</a:t>
            </a:r>
          </a:p>
          <a:p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[1] </a:t>
            </a:r>
            <a:r>
              <a:rPr lang="es-P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Arya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P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Jagdish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C. (2009) </a:t>
            </a:r>
            <a:r>
              <a:rPr lang="es-P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Matemática aplicada a la Administración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Ed 5. México, D.F. Pearson. </a:t>
            </a:r>
          </a:p>
          <a:p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[2] </a:t>
            </a:r>
            <a:r>
              <a:rPr lang="es-P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Haeussler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s-P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Ernest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F. (2008). </a:t>
            </a:r>
            <a:r>
              <a:rPr lang="es-PE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Matemática para Administración y Economía</a:t>
            </a:r>
            <a:r>
              <a:rPr lang="es-P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Ed 12. Pearson Educación. 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13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11683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E" b="1" dirty="0" smtClean="0">
                <a:solidFill>
                  <a:srgbClr val="FF0000"/>
                </a:solidFill>
              </a:rPr>
              <a:t>Habilidades a desarrollar</a:t>
            </a:r>
          </a:p>
          <a:p>
            <a:pPr marL="0" indent="0">
              <a:buNone/>
            </a:pPr>
            <a:r>
              <a:rPr lang="es-PE" dirty="0" smtClean="0"/>
              <a:t>Durante la presente sesión, usted estará en la capacidad de:</a:t>
            </a:r>
          </a:p>
          <a:p>
            <a:pPr>
              <a:buFont typeface="Arial" charset="0"/>
              <a:buChar char="•"/>
            </a:pPr>
            <a:r>
              <a:rPr lang="es-PE" dirty="0" smtClean="0"/>
              <a:t>Identificar las propiedades de la integral indefinida.</a:t>
            </a:r>
          </a:p>
          <a:p>
            <a:pPr>
              <a:buFont typeface="Arial" charset="0"/>
              <a:buChar char="•"/>
            </a:pPr>
            <a:r>
              <a:rPr lang="es-PE" dirty="0" smtClean="0"/>
              <a:t>Calcular integrales indefinidas elementales, aplicando las propiedades y las fórmulas básicas.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84779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Introducción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s-PE" sz="1200" dirty="0" smtClean="0"/>
                  <a:t>En los elementos básicos de cálculo diferencial hemos estudiado el siguiente problema: dada una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r>
                      <a:rPr lang="es-PE" sz="1200" b="0" i="1" smtClean="0">
                        <a:latin typeface="Cambria Math"/>
                      </a:rPr>
                      <m:t>(</m:t>
                    </m:r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1200" dirty="0" smtClean="0"/>
                  <a:t>, hallar su función derivada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r>
                      <a:rPr lang="es-PE" sz="1200" b="0" i="1" smtClean="0">
                        <a:latin typeface="Cambria Math"/>
                      </a:rPr>
                      <m:t>(</m:t>
                    </m:r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1200" dirty="0" smtClean="0"/>
                  <a:t>, esto es,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. En este módulo consideraremos el problema inverso: dada la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, se precisa hallar otra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cuya derivada coincida con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. Esta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</m:oMath>
                </a14:m>
                <a:r>
                  <a:rPr lang="es-PE" sz="1200" dirty="0" smtClean="0"/>
                  <a:t> que tratamos de buscar se llama primitiva o </a:t>
                </a:r>
                <a:r>
                  <a:rPr lang="es-PE" sz="1200" dirty="0" err="1" smtClean="0"/>
                  <a:t>antiderivada</a:t>
                </a:r>
                <a:r>
                  <a:rPr lang="es-PE" sz="1200" dirty="0" smtClean="0"/>
                  <a:t>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.</a:t>
                </a:r>
                <a:endParaRPr lang="es-PE" sz="1200" dirty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Introducción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s-PE" sz="1200" dirty="0" smtClean="0"/>
                  <a:t>En los elementos básicos de cálculo diferencial hemos estudiado el siguiente problema: dada una función </a:t>
                </a:r>
                <a:r>
                  <a:rPr lang="es-PE" sz="1200" b="0" i="0" smtClean="0">
                    <a:latin typeface="Cambria Math"/>
                  </a:rPr>
                  <a:t>𝐹(𝑥)</a:t>
                </a:r>
                <a:r>
                  <a:rPr lang="es-PE" sz="1200" dirty="0" smtClean="0"/>
                  <a:t>, hallar su función derivada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, esto es, </a:t>
                </a:r>
                <a:r>
                  <a:rPr lang="es-PE" sz="1200" b="0" i="0" smtClean="0">
                    <a:latin typeface="Cambria Math"/>
                  </a:rPr>
                  <a:t>𝐹^′ (𝑥)=𝑓(𝑥)</a:t>
                </a:r>
                <a:r>
                  <a:rPr lang="es-PE" sz="1200" dirty="0" smtClean="0"/>
                  <a:t>. En este módulo consideraremos el problema inverso: dada la función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, se precisa hallar otra función </a:t>
                </a:r>
                <a:r>
                  <a:rPr lang="es-PE" sz="1200" b="0" i="0" smtClean="0">
                    <a:latin typeface="Cambria Math"/>
                  </a:rPr>
                  <a:t>𝐹(𝑥)</a:t>
                </a:r>
                <a:r>
                  <a:rPr lang="es-PE" sz="1200" dirty="0" smtClean="0"/>
                  <a:t> cuya derivada coincida con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. Esta función </a:t>
                </a:r>
                <a:r>
                  <a:rPr lang="es-PE" sz="1200" b="0" i="0" smtClean="0">
                    <a:latin typeface="Cambria Math"/>
                  </a:rPr>
                  <a:t>𝐹</a:t>
                </a:r>
                <a:r>
                  <a:rPr lang="es-PE" sz="1200" dirty="0" smtClean="0"/>
                  <a:t> que tratamos de buscar se llama primitiva o </a:t>
                </a:r>
                <a:r>
                  <a:rPr lang="es-PE" sz="1200" dirty="0" err="1" smtClean="0"/>
                  <a:t>antiderivada</a:t>
                </a:r>
                <a:r>
                  <a:rPr lang="es-PE" sz="1200" dirty="0" smtClean="0"/>
                  <a:t> de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.</a:t>
                </a:r>
                <a:endParaRPr lang="es-PE" sz="1200" dirty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00950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Definición [Función primitiva o </a:t>
                </a:r>
                <a:r>
                  <a:rPr lang="es-PE" sz="1200" b="1" dirty="0" err="1" smtClean="0">
                    <a:solidFill>
                      <a:srgbClr val="FF0000"/>
                    </a:solidFill>
                  </a:rPr>
                  <a:t>antiderivada</a:t>
                </a:r>
                <a:r>
                  <a:rPr lang="es-PE" sz="1200" b="1" dirty="0" smtClean="0">
                    <a:solidFill>
                      <a:srgbClr val="FF0000"/>
                    </a:solidFill>
                  </a:rPr>
                  <a:t>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dirty="0" smtClean="0"/>
                  <a:t>Sea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</m:oMath>
                </a14:m>
                <a:r>
                  <a:rPr lang="es-PE" sz="1200" dirty="0" smtClean="0"/>
                  <a:t> una función definida en un intervalo </a:t>
                </a:r>
                <a14:m>
                  <m:oMath xmlns:m="http://schemas.openxmlformats.org/officeDocument/2006/math">
                    <m:r>
                      <a:rPr lang="es-PE" sz="1200" i="1" dirty="0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1200" dirty="0" smtClean="0"/>
                  <a:t>. Una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se llama primitiva o </a:t>
                </a:r>
                <a:r>
                  <a:rPr lang="es-PE" sz="1200" dirty="0" err="1" smtClean="0"/>
                  <a:t>antiderivada</a:t>
                </a:r>
                <a:r>
                  <a:rPr lang="es-PE" sz="1200" dirty="0" smtClean="0"/>
                  <a:t>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en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1200" dirty="0" smtClean="0"/>
                  <a:t> si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</m:oMath>
                </a14:m>
                <a:r>
                  <a:rPr lang="es-PE" sz="1200" dirty="0" smtClean="0"/>
                  <a:t> es derivable 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r>
                      <a:rPr lang="es-PE" sz="1200" b="0" i="1" smtClean="0">
                        <a:latin typeface="Cambria Math"/>
                      </a:rPr>
                      <m:t>(</m:t>
                    </m:r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1200" dirty="0" smtClean="0"/>
                  <a:t> para todo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1200" dirty="0" smtClean="0"/>
                  <a:t> en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1200" dirty="0" smtClean="0"/>
                  <a:t>.</a:t>
                </a:r>
                <a:endParaRPr lang="es-PE" sz="1200" dirty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Definición [Función primitiva o </a:t>
                </a:r>
                <a:r>
                  <a:rPr lang="es-PE" sz="1200" b="1" dirty="0" err="1" smtClean="0">
                    <a:solidFill>
                      <a:srgbClr val="FF0000"/>
                    </a:solidFill>
                  </a:rPr>
                  <a:t>antiderivada</a:t>
                </a:r>
                <a:r>
                  <a:rPr lang="es-PE" sz="1200" b="1" dirty="0" smtClean="0">
                    <a:solidFill>
                      <a:srgbClr val="FF0000"/>
                    </a:solidFill>
                  </a:rPr>
                  <a:t>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dirty="0" smtClean="0"/>
                  <a:t>Sea </a:t>
                </a:r>
                <a:r>
                  <a:rPr lang="es-PE" sz="1200" b="0" i="0" smtClean="0">
                    <a:latin typeface="Cambria Math"/>
                  </a:rPr>
                  <a:t>𝑓</a:t>
                </a:r>
                <a:r>
                  <a:rPr lang="es-PE" sz="1200" dirty="0" smtClean="0"/>
                  <a:t> una función definida en un intervalo </a:t>
                </a:r>
                <a:r>
                  <a:rPr lang="es-PE" sz="1200" i="0" dirty="0" smtClean="0">
                    <a:latin typeface="Cambria Math"/>
                  </a:rPr>
                  <a:t>𝐼</a:t>
                </a:r>
                <a:r>
                  <a:rPr lang="es-PE" sz="1200" dirty="0" smtClean="0"/>
                  <a:t>. Una función </a:t>
                </a:r>
                <a:r>
                  <a:rPr lang="es-PE" sz="1200" b="0" i="0" smtClean="0">
                    <a:latin typeface="Cambria Math"/>
                  </a:rPr>
                  <a:t>𝐹(𝑥)</a:t>
                </a:r>
                <a:r>
                  <a:rPr lang="es-PE" sz="1200" dirty="0" smtClean="0"/>
                  <a:t> se llama primitiva o </a:t>
                </a:r>
                <a:r>
                  <a:rPr lang="es-PE" sz="1200" dirty="0" err="1" smtClean="0"/>
                  <a:t>antiderivada</a:t>
                </a:r>
                <a:r>
                  <a:rPr lang="es-PE" sz="1200" dirty="0" smtClean="0"/>
                  <a:t> de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 en </a:t>
                </a:r>
                <a:r>
                  <a:rPr lang="es-PE" sz="1200" b="0" i="0" smtClean="0">
                    <a:latin typeface="Cambria Math"/>
                  </a:rPr>
                  <a:t>𝐼</a:t>
                </a:r>
                <a:r>
                  <a:rPr lang="es-PE" sz="1200" dirty="0" smtClean="0"/>
                  <a:t> si </a:t>
                </a:r>
                <a:r>
                  <a:rPr lang="es-PE" sz="1200" b="0" i="0" smtClean="0">
                    <a:latin typeface="Cambria Math"/>
                  </a:rPr>
                  <a:t>𝐹</a:t>
                </a:r>
                <a:r>
                  <a:rPr lang="es-PE" sz="1200" dirty="0" smtClean="0"/>
                  <a:t> es derivable y </a:t>
                </a:r>
                <a:r>
                  <a:rPr lang="es-PE" sz="1200" b="0" i="0" smtClean="0">
                    <a:latin typeface="Cambria Math"/>
                  </a:rPr>
                  <a:t>𝐹^′ (𝑥)=𝑓(𝑥)</a:t>
                </a:r>
                <a:r>
                  <a:rPr lang="es-PE" sz="1200" dirty="0" smtClean="0"/>
                  <a:t> para todo 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sz="1200" dirty="0" smtClean="0"/>
                  <a:t> en </a:t>
                </a:r>
                <a:r>
                  <a:rPr lang="es-PE" sz="1200" b="0" i="0" smtClean="0">
                    <a:latin typeface="Cambria Math"/>
                  </a:rPr>
                  <a:t>𝐼</a:t>
                </a:r>
                <a:r>
                  <a:rPr lang="es-PE" sz="1200" dirty="0" smtClean="0"/>
                  <a:t>.</a:t>
                </a:r>
                <a:endParaRPr lang="es-PE" sz="1200" dirty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4158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Sea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1200" b="0" i="1" smtClean="0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s-PE" sz="1200" b="0" i="1" smtClean="0">
                        <a:latin typeface="Cambria Math"/>
                      </a:rPr>
                      <m:t>+8</m:t>
                    </m:r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s-PE" sz="1200" b="0" i="1" smtClean="0">
                        <a:latin typeface="Cambria Math"/>
                      </a:rPr>
                      <m:t>−4</m:t>
                    </m:r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</a:rPr>
                      <m:t>+5</m:t>
                    </m:r>
                  </m:oMath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Son primitivas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las siguientes funciones: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1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+5</m:t>
                      </m:r>
                      <m:r>
                        <a:rPr lang="es-PE" sz="1200" b="0" i="1" smtClean="0">
                          <a:latin typeface="Cambria Math"/>
                        </a:rPr>
                        <m:t>𝑥</m:t>
                      </m:r>
                      <m:r>
                        <a:rPr lang="es-PE" sz="1200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y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s-PE" sz="12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PE" sz="12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i="1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s-PE" sz="1200" i="1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1200" i="1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i="1">
                          <a:latin typeface="Cambria Math"/>
                        </a:rPr>
                        <m:t>+5</m:t>
                      </m:r>
                      <m:r>
                        <a:rPr lang="es-PE" sz="1200" i="1">
                          <a:latin typeface="Cambria Math"/>
                        </a:rPr>
                        <m:t>𝑥</m:t>
                      </m:r>
                      <m:r>
                        <a:rPr lang="es-PE" sz="12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puesto que</a:t>
                </a:r>
              </a:p>
              <a:p>
                <a:pPr marL="0" indent="0">
                  <a:buNone/>
                </a:pPr>
                <a:endParaRPr lang="es-PE" sz="12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12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r>
                        <a:rPr lang="es-PE" sz="1200" i="1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1200" i="1">
                          <a:latin typeface="Cambria Math"/>
                        </a:rPr>
                        <m:t>+8</m:t>
                      </m:r>
                      <m:sSup>
                        <m:sSupPr>
                          <m:ctrlPr>
                            <a:rPr lang="es-PE" sz="1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1200" i="1">
                          <a:latin typeface="Cambria Math"/>
                        </a:rPr>
                        <m:t>−4</m:t>
                      </m:r>
                      <m:r>
                        <a:rPr lang="es-PE" sz="1200" i="1">
                          <a:latin typeface="Cambria Math"/>
                        </a:rPr>
                        <m:t>𝑥</m:t>
                      </m:r>
                      <m:r>
                        <a:rPr lang="es-PE" sz="1200" i="1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s-PE" sz="1200" dirty="0" smtClean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Sea </a:t>
                </a:r>
                <a:r>
                  <a:rPr lang="es-PE" sz="1200" b="0" i="0" smtClean="0">
                    <a:latin typeface="Cambria Math"/>
                  </a:rPr>
                  <a:t>𝑓(𝑥)=4𝑥^3+8𝑥^2−4𝑥+5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Son primitivas de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 las siguientes funciones:</a:t>
                </a:r>
              </a:p>
              <a:p>
                <a:pPr marL="0" indent="0">
                  <a:buNone/>
                </a:pPr>
                <a:r>
                  <a:rPr lang="es-PE" sz="1200" b="0" i="0" smtClean="0">
                    <a:latin typeface="Cambria Math"/>
                  </a:rPr>
                  <a:t>𝐹_1 (𝑥)=𝑥^4+8/3 𝑥^3−2𝑥^2+5𝑥−6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y </a:t>
                </a:r>
              </a:p>
              <a:p>
                <a:pPr marL="0" indent="0">
                  <a:buNone/>
                </a:pPr>
                <a:r>
                  <a:rPr lang="es-PE" sz="1200" b="0" i="0" smtClean="0">
                    <a:latin typeface="Cambria Math"/>
                  </a:rPr>
                  <a:t>𝐹_2 (𝑥)=</a:t>
                </a:r>
                <a:r>
                  <a:rPr lang="es-PE" sz="1200" i="0">
                    <a:latin typeface="Cambria Math"/>
                  </a:rPr>
                  <a:t>𝑥^4+8/3 𝑥^3−2𝑥^2+5𝑥</a:t>
                </a:r>
                <a:r>
                  <a:rPr lang="es-PE" sz="1200" b="0" i="0" smtClean="0">
                    <a:latin typeface="Cambria Math"/>
                  </a:rPr>
                  <a:t>+4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puesto que</a:t>
                </a:r>
              </a:p>
              <a:p>
                <a:pPr marL="0" indent="0">
                  <a:buNone/>
                </a:pPr>
                <a:endParaRPr lang="es-PE" sz="12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s-PE" sz="1200" b="0" i="0" smtClean="0">
                    <a:latin typeface="Cambria Math"/>
                  </a:rPr>
                  <a:t>𝐹_1^′ (𝑥)=𝐹_2^′ (𝑥)=</a:t>
                </a:r>
                <a:r>
                  <a:rPr lang="es-PE" sz="1200" i="0">
                    <a:latin typeface="Cambria Math"/>
                  </a:rPr>
                  <a:t>4𝑥^3+8𝑥^2−4𝑥+5</a:t>
                </a:r>
                <a:endParaRPr lang="es-PE" sz="1200" dirty="0" smtClean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753824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Definición [La integral indefinida]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dirty="0" smtClean="0"/>
                  <a:t>Una función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r>
                      <a:rPr lang="es-PE" sz="1200" b="0" i="1" smtClean="0">
                        <a:latin typeface="Cambria Math"/>
                      </a:rPr>
                      <m:t>:</m:t>
                    </m:r>
                    <m:r>
                      <a:rPr lang="es-PE" sz="1200" b="0" i="1" smtClean="0">
                        <a:latin typeface="Cambria Math"/>
                      </a:rPr>
                      <m:t>𝐼</m:t>
                    </m:r>
                    <m:r>
                      <a:rPr lang="es-PE" sz="1200" b="0" i="1" smtClean="0">
                        <a:latin typeface="Cambria Math"/>
                      </a:rPr>
                      <m:t>→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s-PE" sz="1200" dirty="0" smtClean="0"/>
                  <a:t> es la primitiva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r>
                      <a:rPr lang="es-PE" sz="1200" b="0" i="1" smtClean="0">
                        <a:latin typeface="Cambria Math"/>
                      </a:rPr>
                      <m:t>:</m:t>
                    </m:r>
                    <m:r>
                      <a:rPr lang="es-PE" sz="1200" b="0" i="1" smtClean="0">
                        <a:latin typeface="Cambria Math"/>
                      </a:rPr>
                      <m:t>𝐼</m:t>
                    </m:r>
                    <m:r>
                      <a:rPr lang="es-PE" sz="1200" b="0" i="1" smtClean="0">
                        <a:latin typeface="Cambria Math"/>
                      </a:rPr>
                      <m:t>→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s-PE" sz="1200" dirty="0" smtClean="0"/>
                  <a:t>, 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, para todo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𝐼</m:t>
                    </m:r>
                  </m:oMath>
                </a14:m>
                <a:r>
                  <a:rPr lang="es-PE" sz="1200" dirty="0" smtClean="0"/>
                  <a:t>. Vemos que si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es una primitiva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, entonces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1200" b="0" i="1" smtClean="0">
                        <a:latin typeface="Cambria Math"/>
                      </a:rPr>
                      <m:t>+</m:t>
                    </m:r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1200" dirty="0" smtClean="0"/>
                  <a:t> es también primitiva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si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1200" dirty="0" smtClean="0"/>
                  <a:t> es una constante cualquiera. Escribimos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2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r>
                        <a:rPr lang="es-PE" sz="12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s-PE" sz="1200" b="0" i="0" smtClean="0">
                          <a:latin typeface="Cambria Math"/>
                        </a:rPr>
                        <m:t>donde</m:t>
                      </m:r>
                      <m:r>
                        <a:rPr lang="es-PE" sz="1200" b="0" i="1" smtClean="0">
                          <a:latin typeface="Cambria Math"/>
                        </a:rPr>
                        <m:t> 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r>
                        <a:rPr lang="es-PE" sz="1200" b="0" i="1" smtClean="0">
                          <a:latin typeface="Cambria Math"/>
                        </a:rPr>
                        <m:t>𝑐𝑡𝑒</m:t>
                      </m:r>
                      <m:r>
                        <a:rPr lang="es-PE" sz="12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s-PE" sz="1200" dirty="0" smtClean="0"/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Definición [La integral indefinida]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dirty="0" smtClean="0"/>
                  <a:t>Una función </a:t>
                </a:r>
                <a:r>
                  <a:rPr lang="es-PE" sz="1200" b="0" i="0" smtClean="0">
                    <a:latin typeface="Cambria Math"/>
                  </a:rPr>
                  <a:t>𝐹:𝐼→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ℝ</a:t>
                </a:r>
                <a:r>
                  <a:rPr lang="es-PE" sz="1200" dirty="0" smtClean="0"/>
                  <a:t> es la primitiva de </a:t>
                </a:r>
                <a:r>
                  <a:rPr lang="es-PE" sz="1200" b="0" i="0" smtClean="0">
                    <a:latin typeface="Cambria Math"/>
                  </a:rPr>
                  <a:t>𝑓:𝐼→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ℝ</a:t>
                </a:r>
                <a:r>
                  <a:rPr lang="es-PE" sz="1200" dirty="0" smtClean="0"/>
                  <a:t>, si </a:t>
                </a:r>
                <a:r>
                  <a:rPr lang="es-PE" sz="1200" b="0" i="0" smtClean="0">
                    <a:latin typeface="Cambria Math"/>
                  </a:rPr>
                  <a:t>𝐹^′ (𝑥)=𝑓(𝑥)</a:t>
                </a:r>
                <a:r>
                  <a:rPr lang="es-PE" sz="1200" dirty="0" smtClean="0"/>
                  <a:t>, para todo 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∈𝐼</a:t>
                </a:r>
                <a:r>
                  <a:rPr lang="es-PE" sz="1200" dirty="0" smtClean="0"/>
                  <a:t>. Vemos que si </a:t>
                </a:r>
                <a:r>
                  <a:rPr lang="es-PE" sz="1200" b="0" i="0" smtClean="0">
                    <a:latin typeface="Cambria Math"/>
                  </a:rPr>
                  <a:t>𝐹(𝑥)</a:t>
                </a:r>
                <a:r>
                  <a:rPr lang="es-PE" sz="1200" dirty="0" smtClean="0"/>
                  <a:t> es una primitiva de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, entonces </a:t>
                </a:r>
                <a:r>
                  <a:rPr lang="es-PE" sz="1200" b="0" i="0" smtClean="0">
                    <a:latin typeface="Cambria Math"/>
                  </a:rPr>
                  <a:t>𝐹(𝑥)+𝐶</a:t>
                </a:r>
                <a:r>
                  <a:rPr lang="es-PE" sz="1200" dirty="0" smtClean="0"/>
                  <a:t> es también primitiva de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 si </a:t>
                </a:r>
                <a:r>
                  <a:rPr lang="es-PE" sz="1200" b="0" i="0" smtClean="0">
                    <a:latin typeface="Cambria Math"/>
                  </a:rPr>
                  <a:t>𝐶</a:t>
                </a:r>
                <a:r>
                  <a:rPr lang="es-PE" sz="1200" dirty="0" smtClean="0"/>
                  <a:t> es una constante cualquiera. Escribimos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i="0" smtClean="0">
                    <a:latin typeface="Cambria Math"/>
                  </a:rPr>
                  <a:t>∫1</a:t>
                </a:r>
                <a:r>
                  <a:rPr lang="es-PE" sz="1200" b="0" i="0" smtClean="0">
                    <a:latin typeface="Cambria Math"/>
                  </a:rPr>
                  <a:t>▒𝑓(𝑥)𝑑𝑥=𝐹(𝑥)+𝐶, donde 𝐶=𝑐𝑡𝑒.</a:t>
                </a:r>
                <a:endParaRPr lang="es-PE" sz="1200" dirty="0" smtClean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72760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dirty="0" smtClean="0"/>
                  <a:t>De la simbología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2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r>
                        <a:rPr lang="es-PE" sz="12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 algn="just">
                  <a:buNone/>
                </a:pPr>
                <a:r>
                  <a:rPr lang="es-PE" sz="1200" dirty="0" smtClean="0"/>
                  <a:t>al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1200" dirty="0" smtClean="0"/>
                  <a:t> se llama integrando (o función bajo el signo integral),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1200" dirty="0" smtClean="0"/>
                  <a:t> se llama constante de integración y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s-PE" sz="1200" dirty="0" smtClean="0"/>
                  <a:t> indica que la variable de integración es la letra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1200" dirty="0" smtClean="0"/>
                  <a:t>.</a:t>
                </a:r>
              </a:p>
              <a:p>
                <a:endParaRPr lang="es-PE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dirty="0" smtClean="0"/>
                  <a:t>De la simbología</a:t>
                </a:r>
              </a:p>
              <a:p>
                <a:pPr marL="0" indent="0">
                  <a:buNone/>
                </a:pPr>
                <a:r>
                  <a:rPr lang="es-PE" sz="1200" i="0" smtClean="0">
                    <a:latin typeface="Cambria Math"/>
                  </a:rPr>
                  <a:t>∫1</a:t>
                </a:r>
                <a:r>
                  <a:rPr lang="es-PE" sz="1200" b="0" i="0" smtClean="0">
                    <a:latin typeface="Cambria Math"/>
                  </a:rPr>
                  <a:t>▒𝑓(𝑥)𝑑𝑥=𝐹(𝑥)+𝐶</a:t>
                </a:r>
                <a:endParaRPr lang="es-PE" sz="1200" dirty="0" smtClean="0"/>
              </a:p>
              <a:p>
                <a:pPr marL="0" indent="0" algn="just">
                  <a:buNone/>
                </a:pPr>
                <a:r>
                  <a:rPr lang="es-PE" sz="1200" dirty="0" smtClean="0"/>
                  <a:t>al </a:t>
                </a:r>
                <a:r>
                  <a:rPr lang="es-PE" sz="1200" b="0" i="0" smtClean="0">
                    <a:latin typeface="Cambria Math"/>
                  </a:rPr>
                  <a:t>𝑓(𝑥)</a:t>
                </a:r>
                <a:r>
                  <a:rPr lang="es-PE" sz="1200" dirty="0" smtClean="0"/>
                  <a:t> se llama integrando (o función bajo el signo integral), </a:t>
                </a:r>
                <a:r>
                  <a:rPr lang="es-PE" sz="1200" b="0" i="0" smtClean="0">
                    <a:latin typeface="Cambria Math"/>
                  </a:rPr>
                  <a:t>𝐶</a:t>
                </a:r>
                <a:r>
                  <a:rPr lang="es-PE" sz="1200" dirty="0" smtClean="0"/>
                  <a:t> se llama constante de integración y </a:t>
                </a:r>
                <a:r>
                  <a:rPr lang="es-PE" sz="1200" b="0" i="0" smtClean="0">
                    <a:latin typeface="Cambria Math"/>
                  </a:rPr>
                  <a:t>𝑑𝑥</a:t>
                </a:r>
                <a:r>
                  <a:rPr lang="es-PE" sz="1200" dirty="0" smtClean="0"/>
                  <a:t> indica que la variable de integración es la letra 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sz="1200" dirty="0" smtClean="0"/>
                  <a:t>.</a:t>
                </a:r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84721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Como</a:t>
                </a:r>
                <a:r>
                  <a:rPr lang="es-PE" sz="1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1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1200" b="0" i="1" smtClean="0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s-PE" sz="1200" b="0" i="1" smtClean="0">
                            <a:latin typeface="Cambria Math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s-PE" sz="1200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12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12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+1</m:t>
                            </m:r>
                          </m:den>
                        </m:f>
                        <m:sSup>
                          <m:sSup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sz="12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e>
                    </m:d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s-PE" sz="1200" dirty="0" smtClean="0"/>
                  <a:t> para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𝑛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≠−1</m:t>
                    </m:r>
                  </m:oMath>
                </a14:m>
                <a:r>
                  <a:rPr lang="es-PE" sz="1200" dirty="0" smtClean="0"/>
                  <a:t>, entonces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12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s-PE" sz="12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s-PE" sz="12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+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,  </m:t>
                      </m:r>
                      <m:r>
                        <a:rPr lang="es-PE" sz="1200" b="0" i="1" smtClean="0">
                          <a:latin typeface="Cambria Math"/>
                        </a:rPr>
                        <m:t>𝐶</m:t>
                      </m:r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r>
                        <a:rPr lang="es-PE" sz="1200" b="0" i="1" smtClean="0">
                          <a:latin typeface="Cambria Math"/>
                        </a:rPr>
                        <m:t>𝑐𝑡𝑒</m:t>
                      </m:r>
                      <m:r>
                        <a:rPr lang="es-PE" sz="12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si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𝑛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≠−1</m:t>
                    </m:r>
                  </m:oMath>
                </a14:m>
                <a:r>
                  <a:rPr lang="es-PE" sz="1200" dirty="0" smtClean="0"/>
                  <a:t>.</a:t>
                </a:r>
              </a:p>
              <a:p>
                <a:endParaRPr lang="es-PE" dirty="0" smtClean="0"/>
              </a:p>
              <a:p>
                <a:r>
                  <a:rPr lang="es-PE" dirty="0" smtClean="0"/>
                  <a:t>Nace pues</a:t>
                </a:r>
                <a:r>
                  <a:rPr lang="es-PE" baseline="0" dirty="0" smtClean="0"/>
                  <a:t> de esta manera, nuestra primera regla de integración.</a:t>
                </a:r>
              </a:p>
              <a:p>
                <a:endParaRPr lang="es-PE" baseline="0" dirty="0" smtClean="0"/>
              </a:p>
              <a:p>
                <a:r>
                  <a:rPr lang="es-PE" sz="1200" dirty="0" smtClean="0"/>
                  <a:t>Veamos ejemplos de uso de esta integral</a:t>
                </a:r>
              </a:p>
              <a:p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(a)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3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PE" sz="3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3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sz="3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PE" sz="3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PE" sz="800" b="0" i="1" smtClean="0">
                            <a:latin typeface="Cambria Math"/>
                          </a:rPr>
                          <m:t>2+1</m:t>
                        </m:r>
                      </m:den>
                    </m:f>
                    <m:sSup>
                      <m:sSup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800" b="0" i="1" smtClean="0">
                            <a:latin typeface="Cambria Math"/>
                          </a:rPr>
                          <m:t>2+1</m:t>
                        </m:r>
                      </m:sup>
                    </m:sSup>
                    <m:r>
                      <a:rPr lang="es-PE" sz="800" b="0" i="1" smtClean="0">
                        <a:latin typeface="Cambria Math"/>
                      </a:rPr>
                      <m:t>+</m:t>
                    </m:r>
                    <m:r>
                      <a:rPr lang="es-PE" sz="800" b="0" i="1" smtClean="0">
                        <a:latin typeface="Cambria Math"/>
                      </a:rPr>
                      <m:t>𝐶</m:t>
                    </m:r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1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PE" sz="1200" b="0" i="1" smtClean="0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s-PE" sz="1200" b="0" i="1" smtClean="0">
                        <a:latin typeface="Cambria Math"/>
                      </a:rPr>
                      <m:t>+</m:t>
                    </m:r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1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PE" sz="1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1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f>
                              <m:fPr>
                                <m:type m:val="lin"/>
                                <m:ctrlPr>
                                  <a:rPr lang="es-PE" sz="1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s-PE" sz="1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s-PE" sz="1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s-PE" sz="1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3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3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3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s-PE" sz="3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3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s-PE" sz="300" b="0" i="1" smtClean="0">
                            <a:latin typeface="Cambria Math"/>
                          </a:rPr>
                          <m:t>+1</m:t>
                        </m:r>
                      </m:den>
                    </m:f>
                    <m:sSup>
                      <m:sSupPr>
                        <m:ctrlPr>
                          <a:rPr lang="es-PE" sz="3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3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type m:val="lin"/>
                            <m:ctrlPr>
                              <a:rPr lang="es-PE" sz="3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3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3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s-PE" sz="300" b="0" i="1" smtClean="0">
                            <a:latin typeface="Cambria Math"/>
                          </a:rPr>
                          <m:t>+1</m:t>
                        </m:r>
                      </m:sup>
                    </m:sSup>
                    <m:r>
                      <a:rPr lang="es-PE" sz="300" b="0" i="1" smtClean="0">
                        <a:latin typeface="Cambria Math"/>
                      </a:rPr>
                      <m:t>+</m:t>
                    </m:r>
                    <m:r>
                      <a:rPr lang="es-PE" sz="300" b="0" i="1" smtClean="0">
                        <a:latin typeface="Cambria Math"/>
                      </a:rPr>
                      <m:t>𝐶</m:t>
                    </m:r>
                    <m:r>
                      <a:rPr lang="es-PE" sz="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s-PE" sz="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8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s-PE" sz="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den>
                    </m:f>
                    <m:sSup>
                      <m:sSup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type m:val="lin"/>
                            <m:ctrlPr>
                              <a:rPr lang="es-PE" sz="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8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s-PE" sz="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s-PE" sz="800" b="0" i="1" smtClean="0">
                        <a:latin typeface="Cambria Math"/>
                      </a:rPr>
                      <m:t>+</m:t>
                    </m:r>
                    <m:r>
                      <a:rPr lang="es-PE" sz="800" b="0" i="1" smtClean="0">
                        <a:latin typeface="Cambria Math"/>
                      </a:rPr>
                      <m:t>𝐶</m:t>
                    </m:r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12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s-PE" sz="1200" b="0" i="1" smtClean="0">
                            <a:latin typeface="Cambria Math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f>
                          <m:fPr>
                            <m:type m:val="lin"/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1200" b="0" i="1" smtClean="0">
                                <a:latin typeface="Cambria Math"/>
                              </a:rPr>
                              <m:t>3</m:t>
                            </m:r>
                          </m:num>
                          <m:den>
                            <m:r>
                              <a:rPr lang="es-PE" sz="12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es-PE" sz="1200" b="0" i="1" smtClean="0">
                        <a:latin typeface="Cambria Math"/>
                      </a:rPr>
                      <m:t>+</m:t>
                    </m:r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(c)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3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s-PE" sz="3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3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sz="300" b="0" i="1" smtClean="0">
                                <a:latin typeface="Cambria Math"/>
                              </a:rPr>
                              <m:t>−5</m:t>
                            </m:r>
                          </m:sup>
                        </m:sSup>
                        <m:r>
                          <a:rPr lang="es-PE" sz="3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PE" sz="800" b="0" i="1" smtClean="0">
                            <a:latin typeface="Cambria Math"/>
                          </a:rPr>
                          <m:t>−5+1</m:t>
                        </m:r>
                      </m:den>
                    </m:f>
                    <m:sSup>
                      <m:sSupPr>
                        <m:ctrlPr>
                          <a:rPr lang="es-PE" sz="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800" b="0" i="1" smtClean="0">
                            <a:latin typeface="Cambria Math"/>
                          </a:rPr>
                          <m:t>−5+1</m:t>
                        </m:r>
                      </m:sup>
                    </m:sSup>
                    <m:r>
                      <a:rPr lang="es-PE" sz="800" b="0" i="1" smtClean="0">
                        <a:latin typeface="Cambria Math"/>
                      </a:rPr>
                      <m:t>+</m:t>
                    </m:r>
                    <m:r>
                      <a:rPr lang="es-PE" sz="800" b="0" i="1" smtClean="0">
                        <a:latin typeface="Cambria Math"/>
                      </a:rPr>
                      <m:t>𝐶</m:t>
                    </m:r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12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PE" sz="1200" b="0" i="1" smtClean="0">
                            <a:latin typeface="Cambria Math"/>
                          </a:rPr>
                          <m:t>−4</m:t>
                        </m:r>
                      </m:den>
                    </m:f>
                    <m:sSup>
                      <m:sSupPr>
                        <m:ctrlPr>
                          <a:rPr lang="es-PE" sz="1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12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1200" b="0" i="1" smtClean="0">
                            <a:latin typeface="Cambria Math"/>
                          </a:rPr>
                          <m:t>−4</m:t>
                        </m:r>
                      </m:sup>
                    </m:sSup>
                    <m:r>
                      <a:rPr lang="es-PE" sz="1200" b="0" i="1" smtClean="0">
                        <a:latin typeface="Cambria Math"/>
                      </a:rPr>
                      <m:t>+</m:t>
                    </m:r>
                    <m:r>
                      <a:rPr lang="es-PE" sz="1200" b="0" i="1" smtClean="0">
                        <a:latin typeface="Cambria Math"/>
                      </a:rPr>
                      <m:t>𝐶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 smtClean="0"/>
              </a:p>
              <a:p>
                <a:endParaRPr lang="es-PE" sz="1200" dirty="0"/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1200" dirty="0" smtClean="0"/>
                  <a:t>Como</a:t>
                </a:r>
                <a:r>
                  <a:rPr lang="es-PE" sz="1200" dirty="0"/>
                  <a:t> </a:t>
                </a:r>
                <a:r>
                  <a:rPr lang="es-PE" sz="1200" b="0" i="0" smtClean="0">
                    <a:latin typeface="Cambria Math"/>
                  </a:rPr>
                  <a:t>𝑑/𝑑𝑥 [1/(𝑛+1) 𝑥^(𝑛+1) ]=𝑥^𝑛</a:t>
                </a:r>
                <a:r>
                  <a:rPr lang="es-PE" sz="1200" dirty="0" smtClean="0"/>
                  <a:t> para </a:t>
                </a:r>
                <a:r>
                  <a:rPr lang="es-PE" sz="1200" b="0" i="0" smtClean="0">
                    <a:latin typeface="Cambria Math"/>
                  </a:rPr>
                  <a:t>𝑛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≠−1</a:t>
                </a:r>
                <a:r>
                  <a:rPr lang="es-PE" sz="1200" dirty="0" smtClean="0"/>
                  <a:t>, entonces</a:t>
                </a:r>
              </a:p>
              <a:p>
                <a:pPr marL="0" indent="0">
                  <a:buNone/>
                </a:pPr>
                <a:r>
                  <a:rPr lang="es-PE" sz="1200" i="0" smtClean="0">
                    <a:latin typeface="Cambria Math"/>
                  </a:rPr>
                  <a:t>∫1</a:t>
                </a:r>
                <a:r>
                  <a:rPr lang="es-PE" sz="1200" b="0" i="0" smtClean="0">
                    <a:latin typeface="Cambria Math"/>
                  </a:rPr>
                  <a:t>▒〖𝑥^𝑛 𝑑𝑥〗=1/(𝑛+1) 𝑥^(𝑛+1)+𝐶,  𝐶=𝑐𝑡𝑒.</a:t>
                </a:r>
                <a:endParaRPr lang="es-PE" sz="1200" dirty="0" smtClean="0"/>
              </a:p>
              <a:p>
                <a:pPr marL="0" indent="0">
                  <a:buNone/>
                </a:pPr>
                <a:r>
                  <a:rPr lang="es-PE" sz="1200" dirty="0" smtClean="0"/>
                  <a:t>si </a:t>
                </a:r>
                <a:r>
                  <a:rPr lang="es-PE" sz="1200" b="0" i="0" smtClean="0">
                    <a:latin typeface="Cambria Math"/>
                  </a:rPr>
                  <a:t>𝑛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≠−1</a:t>
                </a:r>
                <a:r>
                  <a:rPr lang="es-PE" sz="1200" dirty="0" smtClean="0"/>
                  <a:t>.</a:t>
                </a:r>
              </a:p>
              <a:p>
                <a:endParaRPr lang="es-PE" dirty="0" smtClean="0"/>
              </a:p>
              <a:p>
                <a:r>
                  <a:rPr lang="es-PE" dirty="0" smtClean="0"/>
                  <a:t>Nace pues</a:t>
                </a:r>
                <a:r>
                  <a:rPr lang="es-PE" baseline="0" dirty="0" smtClean="0"/>
                  <a:t> de esta manera, nuestra primera regla de integración.</a:t>
                </a:r>
              </a:p>
              <a:p>
                <a:endParaRPr lang="es-PE" baseline="0" dirty="0" smtClean="0"/>
              </a:p>
              <a:p>
                <a:r>
                  <a:rPr lang="es-PE" sz="1200" dirty="0" smtClean="0"/>
                  <a:t>Veamos ejemplos de uso de esta integral</a:t>
                </a:r>
              </a:p>
              <a:p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(a) </a:t>
                </a:r>
                <a:r>
                  <a:rPr lang="es-PE" sz="300" i="0" smtClean="0">
                    <a:latin typeface="Cambria Math"/>
                  </a:rPr>
                  <a:t>∫1</a:t>
                </a:r>
                <a:r>
                  <a:rPr lang="es-PE" sz="300" b="0" i="0" smtClean="0">
                    <a:latin typeface="Cambria Math"/>
                  </a:rPr>
                  <a:t>▒〖</a:t>
                </a:r>
                <a:r>
                  <a:rPr lang="es-PE" sz="300" b="0" i="0" smtClean="0">
                    <a:latin typeface="Cambria Math"/>
                  </a:rPr>
                  <a:t>𝑥^2 𝑑𝑥</a:t>
                </a:r>
                <a:r>
                  <a:rPr lang="es-PE" sz="300" b="0" i="0" smtClean="0">
                    <a:latin typeface="Cambria Math"/>
                  </a:rPr>
                  <a:t>〗</a:t>
                </a:r>
                <a:r>
                  <a:rPr lang="es-PE" sz="800" b="0" i="0" smtClean="0">
                    <a:latin typeface="Cambria Math"/>
                  </a:rPr>
                  <a:t>=</a:t>
                </a:r>
                <a:r>
                  <a:rPr lang="es-PE" sz="800" b="0" i="0" smtClean="0">
                    <a:latin typeface="Cambria Math"/>
                  </a:rPr>
                  <a:t>1/(2+1) 𝑥^(2+1)+𝐶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b="0" i="0" smtClean="0">
                    <a:latin typeface="Cambria Math"/>
                  </a:rPr>
                  <a:t>1/3 𝑥^3+𝐶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(b) </a:t>
                </a:r>
                <a:r>
                  <a:rPr lang="es-PE" sz="100" i="0" smtClean="0">
                    <a:latin typeface="Cambria Math"/>
                  </a:rPr>
                  <a:t>∫1</a:t>
                </a:r>
                <a:r>
                  <a:rPr lang="es-PE" sz="100" b="0" i="0" smtClean="0">
                    <a:latin typeface="Cambria Math"/>
                  </a:rPr>
                  <a:t>▒〖</a:t>
                </a:r>
                <a:r>
                  <a:rPr lang="es-PE" sz="100" b="0" i="0" smtClean="0">
                    <a:latin typeface="Cambria Math"/>
                  </a:rPr>
                  <a:t>𝑥^(1∕2) 𝑑𝑥</a:t>
                </a:r>
                <a:r>
                  <a:rPr lang="es-PE" sz="100" b="0" i="0" smtClean="0">
                    <a:latin typeface="Cambria Math"/>
                  </a:rPr>
                  <a:t>〗</a:t>
                </a:r>
                <a:r>
                  <a:rPr lang="es-PE" sz="300" b="0" i="0" smtClean="0">
                    <a:latin typeface="Cambria Math"/>
                  </a:rPr>
                  <a:t>=</a:t>
                </a:r>
                <a:r>
                  <a:rPr lang="es-PE" sz="300" b="0" i="0" smtClean="0">
                    <a:latin typeface="Cambria Math"/>
                  </a:rPr>
                  <a:t>1/(1/2+1) 𝑥^(1∕2+1)+𝐶</a:t>
                </a:r>
                <a:r>
                  <a:rPr lang="es-PE" sz="800" b="0" i="0" smtClean="0">
                    <a:latin typeface="Cambria Math"/>
                  </a:rPr>
                  <a:t>=</a:t>
                </a:r>
                <a:r>
                  <a:rPr lang="es-PE" sz="800" b="0" i="0" smtClean="0">
                    <a:latin typeface="Cambria Math"/>
                  </a:rPr>
                  <a:t>1/(3/2) 𝑥^(3∕2)+𝐶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b="0" i="0" smtClean="0">
                    <a:latin typeface="Cambria Math"/>
                  </a:rPr>
                  <a:t>2/3 𝑥^(3∕2)+𝐶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(c) </a:t>
                </a:r>
                <a:r>
                  <a:rPr lang="es-PE" sz="300" i="0" smtClean="0">
                    <a:latin typeface="Cambria Math"/>
                  </a:rPr>
                  <a:t>∫1</a:t>
                </a:r>
                <a:r>
                  <a:rPr lang="es-PE" sz="300" b="0" i="0" smtClean="0">
                    <a:latin typeface="Cambria Math"/>
                  </a:rPr>
                  <a:t>▒〖</a:t>
                </a:r>
                <a:r>
                  <a:rPr lang="es-PE" sz="300" b="0" i="0" smtClean="0">
                    <a:latin typeface="Cambria Math"/>
                  </a:rPr>
                  <a:t>𝑥^(−5) 𝑑𝑥</a:t>
                </a:r>
                <a:r>
                  <a:rPr lang="es-PE" sz="300" b="0" i="0" smtClean="0">
                    <a:latin typeface="Cambria Math"/>
                  </a:rPr>
                  <a:t>〗</a:t>
                </a:r>
                <a:r>
                  <a:rPr lang="es-PE" sz="800" b="0" i="0" smtClean="0">
                    <a:latin typeface="Cambria Math"/>
                  </a:rPr>
                  <a:t>=</a:t>
                </a:r>
                <a:r>
                  <a:rPr lang="es-PE" sz="800" b="0" i="0" smtClean="0">
                    <a:latin typeface="Cambria Math"/>
                  </a:rPr>
                  <a:t>1/(−5+1) 𝑥^(−5+1)+𝐶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b="0" i="0" smtClean="0">
                    <a:latin typeface="Cambria Math"/>
                  </a:rPr>
                  <a:t>1/(−4) 𝑥^(−4)+𝐶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 smtClean="0"/>
              </a:p>
              <a:p>
                <a:endParaRPr lang="es-PE" sz="1200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739689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Propiedades de la integral indefinida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Algunas propiedades de la integral indefinida son: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(a)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8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PE" sz="800" b="0" i="1" smtClean="0">
                            <a:latin typeface="Cambria Math"/>
                          </a:rPr>
                          <m:t>𝑘</m:t>
                        </m:r>
                        <m:r>
                          <a:rPr lang="es-PE" sz="800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s-PE" sz="8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s-PE" sz="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PE" sz="8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s-PE" sz="800" b="0" i="1" smtClean="0">
                            <a:latin typeface="Cambria Math"/>
                          </a:rPr>
                          <m:t> </m:t>
                        </m:r>
                        <m:r>
                          <a:rPr lang="es-PE" sz="8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r>
                      <a:rPr lang="es-PE" sz="1200" b="0" i="1" smtClean="0">
                        <a:latin typeface="Cambria Math"/>
                      </a:rPr>
                      <m:t>𝑘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12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PE" sz="12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s-PE" sz="1200" b="0" i="1" smtClean="0">
                            <a:latin typeface="Cambria Math"/>
                          </a:rPr>
                          <m:t> </m:t>
                        </m:r>
                        <m:r>
                          <a:rPr lang="es-PE" sz="12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s-PE" sz="1200" dirty="0" smtClean="0"/>
                  <a:t>  donde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s-PE" sz="1200" dirty="0" smtClean="0"/>
                  <a:t> es constante.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(b)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80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d>
                          <m:dPr>
                            <m:begChr m:val="["/>
                            <m:endChr m:val="]"/>
                            <m:ctrlPr>
                              <a:rPr lang="es-PE" sz="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PE" sz="800" b="0" i="1" smtClean="0"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s-PE" sz="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s-PE" sz="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s-PE" sz="800" b="0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s-PE" sz="800" b="0" i="1" smtClean="0">
                                <a:latin typeface="Cambria Math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s-PE" sz="800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s-PE" sz="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s-PE" sz="800" b="0" i="1" smtClean="0">
                            <a:latin typeface="Cambria Math"/>
                          </a:rPr>
                          <m:t> </m:t>
                        </m:r>
                        <m:r>
                          <a:rPr lang="es-PE" sz="8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1200" b="0" i="1" smtClean="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12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PE" sz="1200" b="0" i="1" smtClean="0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s-PE" sz="1200" b="0" i="1" smtClean="0">
                            <a:latin typeface="Cambria Math"/>
                          </a:rPr>
                          <m:t> </m:t>
                        </m:r>
                        <m:r>
                          <a:rPr lang="es-PE" sz="12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s-PE" sz="1200" b="0" i="1" smtClean="0">
                        <a:latin typeface="Cambria Math"/>
                      </a:rPr>
                      <m:t>+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s-PE" sz="12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s-PE" sz="1200" b="0" i="1" smtClean="0"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s-PE" sz="12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s-PE" sz="1200" b="0" i="1" smtClean="0">
                            <a:latin typeface="Cambria Math"/>
                          </a:rPr>
                          <m:t> </m:t>
                        </m:r>
                        <m:r>
                          <a:rPr lang="es-PE" sz="12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indent="0">
                  <a:buNone/>
                </a:pPr>
                <a:endParaRPr lang="es-PE" sz="1200" b="1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Propiedades de la integral indefinida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Algunas propiedades de la integral indefinida son: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1" dirty="0" smtClean="0">
                    <a:solidFill>
                      <a:srgbClr val="FF0000"/>
                    </a:solidFill>
                  </a:rPr>
                  <a:t>(a) </a:t>
                </a:r>
                <a:r>
                  <a:rPr lang="es-PE" sz="800" i="0" smtClean="0">
                    <a:latin typeface="Cambria Math"/>
                  </a:rPr>
                  <a:t>∫1</a:t>
                </a:r>
                <a:r>
                  <a:rPr lang="es-PE" sz="800" b="0" i="0" smtClean="0">
                    <a:latin typeface="Cambria Math"/>
                  </a:rPr>
                  <a:t>▒〖</a:t>
                </a:r>
                <a:r>
                  <a:rPr lang="es-PE" sz="800" b="0" i="0" smtClean="0">
                    <a:latin typeface="Cambria Math"/>
                  </a:rPr>
                  <a:t>𝑘</a:t>
                </a:r>
                <a:r>
                  <a:rPr lang="es-PE" sz="800" b="0" i="0" smtClean="0">
                    <a:latin typeface="Cambria Math"/>
                    <a:ea typeface="Cambria Math"/>
                  </a:rPr>
                  <a:t>∙</a:t>
                </a:r>
                <a:r>
                  <a:rPr lang="es-PE" sz="800" b="0" i="0" smtClean="0">
                    <a:latin typeface="Cambria Math"/>
                  </a:rPr>
                  <a:t>𝑓(𝑥)  𝑑𝑥</a:t>
                </a:r>
                <a:r>
                  <a:rPr lang="es-PE" sz="800" b="0" i="0" smtClean="0">
                    <a:latin typeface="Cambria Math"/>
                  </a:rPr>
                  <a:t>〗</a:t>
                </a:r>
                <a:r>
                  <a:rPr lang="es-PE" sz="1200" b="0" i="0" smtClean="0">
                    <a:latin typeface="Cambria Math"/>
                  </a:rPr>
                  <a:t>=𝑘</a:t>
                </a:r>
                <a:r>
                  <a:rPr lang="es-PE" sz="1200" b="0" i="0" smtClean="0">
                    <a:latin typeface="Cambria Math"/>
                  </a:rPr>
                  <a:t>∫1▒〖𝑓(𝑥)  𝑑𝑥〗</a:t>
                </a:r>
                <a:r>
                  <a:rPr lang="es-PE" sz="1200" dirty="0" smtClean="0"/>
                  <a:t>  donde </a:t>
                </a:r>
                <a:r>
                  <a:rPr lang="es-PE" sz="1200" b="0" i="0" smtClean="0">
                    <a:latin typeface="Cambria Math"/>
                  </a:rPr>
                  <a:t>𝑘</a:t>
                </a:r>
                <a:r>
                  <a:rPr lang="es-PE" sz="1200" dirty="0" smtClean="0"/>
                  <a:t> es constante.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(b) </a:t>
                </a:r>
                <a:r>
                  <a:rPr lang="es-PE" sz="800" i="0" smtClean="0">
                    <a:latin typeface="Cambria Math"/>
                  </a:rPr>
                  <a:t>∫1</a:t>
                </a:r>
                <a:r>
                  <a:rPr lang="es-PE" sz="800" b="0" i="0" smtClean="0">
                    <a:latin typeface="Cambria Math"/>
                  </a:rPr>
                  <a:t>▒〖[</a:t>
                </a:r>
                <a:r>
                  <a:rPr lang="es-PE" sz="800" b="0" i="0" smtClean="0">
                    <a:latin typeface="Cambria Math"/>
                  </a:rPr>
                  <a:t>𝑓(𝑥)+𝑔(𝑥)]  𝑑𝑥</a:t>
                </a:r>
                <a:r>
                  <a:rPr lang="es-PE" sz="800" b="0" i="0" smtClean="0">
                    <a:latin typeface="Cambria Math"/>
                  </a:rPr>
                  <a:t>〗</a:t>
                </a:r>
                <a:r>
                  <a:rPr lang="es-PE" sz="1200" b="0" i="0" smtClean="0">
                    <a:latin typeface="Cambria Math"/>
                  </a:rPr>
                  <a:t>=</a:t>
                </a:r>
                <a:r>
                  <a:rPr lang="es-PE" sz="1200" b="0" i="0" smtClean="0">
                    <a:latin typeface="Cambria Math"/>
                  </a:rPr>
                  <a:t>∫1▒〖𝑓(𝑥)  𝑑𝑥〗+∫1▒〖𝑔(𝑥)  𝑑𝑥〗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indent="0">
                  <a:buNone/>
                </a:pPr>
                <a:endParaRPr lang="es-PE" sz="1200" b="1" dirty="0" smtClean="0">
                  <a:solidFill>
                    <a:srgbClr val="FF0000"/>
                  </a:solidFill>
                </a:endParaRPr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153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>
            <p:custDataLst>
              <p:tags r:id="rId1"/>
            </p:custDataLst>
          </p:nvPr>
        </p:nvSpPr>
        <p:spPr>
          <a:xfrm>
            <a:off x="539552" y="692696"/>
            <a:ext cx="8136904" cy="55446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1 Título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PE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298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0261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4391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 Marcador de contenido"/>
          <p:cNvSpPr>
            <a:spLocks noGrp="1"/>
          </p:cNvSpPr>
          <p:nvPr>
            <p:ph idx="13" hasCustomPrompt="1"/>
            <p:custDataLst>
              <p:tags r:id="rId1"/>
            </p:custDataLst>
          </p:nvPr>
        </p:nvSpPr>
        <p:spPr>
          <a:xfrm>
            <a:off x="1331640" y="2994"/>
            <a:ext cx="7812360" cy="689702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PE" dirty="0" smtClean="0"/>
              <a:t>Insertar título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PE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276330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1497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0841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6625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234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768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314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89870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9BA66-F050-4FCA-8FD8-1BDB6042CF36}" type="datetimeFigureOut">
              <a:rPr lang="es-PE" smtClean="0"/>
              <a:t>09/07/2014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B8FB-A78B-4AA8-9DD3-7B376547EF2A}" type="slidenum">
              <a:rPr lang="es-PE" smtClean="0"/>
              <a:t>‹Nº›</a:t>
            </a:fld>
            <a:endParaRPr lang="es-PE"/>
          </a:p>
        </p:txBody>
      </p:sp>
      <p:pic>
        <p:nvPicPr>
          <p:cNvPr id="8" name="7 Imagen"/>
          <p:cNvPicPr/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3170" cy="5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852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7" Type="http://schemas.openxmlformats.org/officeDocument/2006/relationships/image" Target="../media/image23.png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0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13" Type="http://schemas.openxmlformats.org/officeDocument/2006/relationships/image" Target="../media/image25.png"/><Relationship Id="rId18" Type="http://schemas.openxmlformats.org/officeDocument/2006/relationships/image" Target="../media/image29.png"/><Relationship Id="rId3" Type="http://schemas.openxmlformats.org/officeDocument/2006/relationships/tags" Target="../tags/tag73.xml"/><Relationship Id="rId7" Type="http://schemas.openxmlformats.org/officeDocument/2006/relationships/tags" Target="../tags/tag77.xml"/><Relationship Id="rId12" Type="http://schemas.openxmlformats.org/officeDocument/2006/relationships/notesSlide" Target="../notesSlides/notesSlide11.xml"/><Relationship Id="rId17" Type="http://schemas.openxmlformats.org/officeDocument/2006/relationships/image" Target="../media/image28.png"/><Relationship Id="rId2" Type="http://schemas.openxmlformats.org/officeDocument/2006/relationships/tags" Target="../tags/tag72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1" Type="http://schemas.openxmlformats.org/officeDocument/2006/relationships/tags" Target="../tags/tag71.xml"/><Relationship Id="rId6" Type="http://schemas.openxmlformats.org/officeDocument/2006/relationships/tags" Target="../tags/tag76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75.xml"/><Relationship Id="rId15" Type="http://schemas.openxmlformats.org/officeDocument/2006/relationships/image" Target="../media/image26.png"/><Relationship Id="rId10" Type="http://schemas.openxmlformats.org/officeDocument/2006/relationships/tags" Target="../tags/tag80.xml"/><Relationship Id="rId19" Type="http://schemas.openxmlformats.org/officeDocument/2006/relationships/image" Target="../media/image30.png"/><Relationship Id="rId4" Type="http://schemas.openxmlformats.org/officeDocument/2006/relationships/tags" Target="../tags/tag74.xml"/><Relationship Id="rId9" Type="http://schemas.openxmlformats.org/officeDocument/2006/relationships/tags" Target="../tags/tag79.xml"/><Relationship Id="rId1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tags" Target="../tags/tag82.xml"/><Relationship Id="rId16" Type="http://schemas.openxmlformats.org/officeDocument/2006/relationships/image" Target="../media/image36.png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notesSlide" Target="../notesSlides/notesSlide12.xml"/><Relationship Id="rId5" Type="http://schemas.openxmlformats.org/officeDocument/2006/relationships/tags" Target="../tags/tag85.xml"/><Relationship Id="rId15" Type="http://schemas.openxmlformats.org/officeDocument/2006/relationships/image" Target="../media/image35.png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84.xml"/><Relationship Id="rId9" Type="http://schemas.openxmlformats.org/officeDocument/2006/relationships/tags" Target="../tags/tag89.xml"/><Relationship Id="rId1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image" Target="../media/image2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3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slideLayout" Target="../slideLayouts/slideLayout2.xml"/><Relationship Id="rId26" Type="http://schemas.openxmlformats.org/officeDocument/2006/relationships/image" Target="../media/image13.png"/><Relationship Id="rId3" Type="http://schemas.openxmlformats.org/officeDocument/2006/relationships/tags" Target="../tags/tag41.xml"/><Relationship Id="rId21" Type="http://schemas.openxmlformats.org/officeDocument/2006/relationships/image" Target="../media/image8.png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tags" Target="../tags/tag55.xml"/><Relationship Id="rId25" Type="http://schemas.openxmlformats.org/officeDocument/2006/relationships/image" Target="../media/image12.png"/><Relationship Id="rId2" Type="http://schemas.openxmlformats.org/officeDocument/2006/relationships/tags" Target="../tags/tag40.xml"/><Relationship Id="rId16" Type="http://schemas.openxmlformats.org/officeDocument/2006/relationships/tags" Target="../tags/tag54.xml"/><Relationship Id="rId20" Type="http://schemas.openxmlformats.org/officeDocument/2006/relationships/image" Target="../media/image7.png"/><Relationship Id="rId29" Type="http://schemas.openxmlformats.org/officeDocument/2006/relationships/image" Target="../media/image16.png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24" Type="http://schemas.openxmlformats.org/officeDocument/2006/relationships/image" Target="../media/image11.png"/><Relationship Id="rId5" Type="http://schemas.openxmlformats.org/officeDocument/2006/relationships/tags" Target="../tags/tag43.xml"/><Relationship Id="rId15" Type="http://schemas.openxmlformats.org/officeDocument/2006/relationships/tags" Target="../tags/tag53.xml"/><Relationship Id="rId23" Type="http://schemas.openxmlformats.org/officeDocument/2006/relationships/image" Target="../media/image10.png"/><Relationship Id="rId28" Type="http://schemas.openxmlformats.org/officeDocument/2006/relationships/image" Target="../media/image15.png"/><Relationship Id="rId10" Type="http://schemas.openxmlformats.org/officeDocument/2006/relationships/tags" Target="../tags/tag48.xml"/><Relationship Id="rId19" Type="http://schemas.openxmlformats.org/officeDocument/2006/relationships/notesSlide" Target="../notesSlides/notesSlide8.xml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tags" Target="../tags/tag52.xml"/><Relationship Id="rId22" Type="http://schemas.openxmlformats.org/officeDocument/2006/relationships/image" Target="../media/image9.png"/><Relationship Id="rId27" Type="http://schemas.openxmlformats.org/officeDocument/2006/relationships/image" Target="../media/image14.png"/><Relationship Id="rId30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63.xml"/><Relationship Id="rId13" Type="http://schemas.openxmlformats.org/officeDocument/2006/relationships/notesSlide" Target="../notesSlides/notesSlide9.xml"/><Relationship Id="rId18" Type="http://schemas.openxmlformats.org/officeDocument/2006/relationships/image" Target="../media/image22.png"/><Relationship Id="rId3" Type="http://schemas.openxmlformats.org/officeDocument/2006/relationships/tags" Target="../tags/tag58.xml"/><Relationship Id="rId7" Type="http://schemas.openxmlformats.org/officeDocument/2006/relationships/tags" Target="../tags/tag62.xml"/><Relationship Id="rId12" Type="http://schemas.openxmlformats.org/officeDocument/2006/relationships/slideLayout" Target="../slideLayouts/slideLayout2.xml"/><Relationship Id="rId17" Type="http://schemas.openxmlformats.org/officeDocument/2006/relationships/image" Target="../media/image21.png"/><Relationship Id="rId2" Type="http://schemas.openxmlformats.org/officeDocument/2006/relationships/tags" Target="../tags/tag57.xml"/><Relationship Id="rId16" Type="http://schemas.openxmlformats.org/officeDocument/2006/relationships/image" Target="../media/image20.png"/><Relationship Id="rId1" Type="http://schemas.openxmlformats.org/officeDocument/2006/relationships/tags" Target="../tags/tag56.xml"/><Relationship Id="rId6" Type="http://schemas.openxmlformats.org/officeDocument/2006/relationships/tags" Target="../tags/tag61.xml"/><Relationship Id="rId11" Type="http://schemas.openxmlformats.org/officeDocument/2006/relationships/tags" Target="../tags/tag66.xml"/><Relationship Id="rId5" Type="http://schemas.openxmlformats.org/officeDocument/2006/relationships/tags" Target="../tags/tag60.xml"/><Relationship Id="rId15" Type="http://schemas.openxmlformats.org/officeDocument/2006/relationships/image" Target="../media/image19.png"/><Relationship Id="rId10" Type="http://schemas.openxmlformats.org/officeDocument/2006/relationships/tags" Target="../tags/tag65.xml"/><Relationship Id="rId4" Type="http://schemas.openxmlformats.org/officeDocument/2006/relationships/tags" Target="../tags/tag59.xml"/><Relationship Id="rId9" Type="http://schemas.openxmlformats.org/officeDocument/2006/relationships/tags" Target="../tags/tag64.xml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s-PE" dirty="0" smtClean="0"/>
              <a:t>Dirección de Formación Básica.</a:t>
            </a:r>
            <a:endParaRPr lang="es-P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747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51520" y="836713"/>
            <a:ext cx="4032448" cy="57606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PE" sz="2400" b="1" dirty="0" smtClean="0">
                <a:solidFill>
                  <a:srgbClr val="FF0000"/>
                </a:solidFill>
              </a:rPr>
              <a:t>Reglas de integración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7 Tabla"/>
              <p:cNvGraphicFramePr>
                <a:graphicFrameLocks noGrp="1"/>
              </p:cNvGraphicFramePr>
              <p:nvPr>
                <p:custDataLst>
                  <p:tags r:id="rId4"/>
                </p:custDataLst>
                <p:extLst>
                  <p:ext uri="{D42A27DB-BD31-4B8C-83A1-F6EECF244321}">
                    <p14:modId xmlns:p14="http://schemas.microsoft.com/office/powerpoint/2010/main" val="516993392"/>
                  </p:ext>
                </p:extLst>
              </p:nvPr>
            </p:nvGraphicFramePr>
            <p:xfrm>
              <a:off x="323528" y="1397000"/>
              <a:ext cx="4248472" cy="53458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72052"/>
                    <a:gridCol w="377642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1)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2)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+1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𝑛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+1</m:t>
                                    </m:r>
                                  </m:den>
                                </m:f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  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≠1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3)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s-PE" sz="2000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4)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p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s-PE" sz="20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ln</m:t>
                                        </m:r>
                                      </m:fName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</m:func>
                                  </m:den>
                                </m:f>
                                <m:sSup>
                                  <m:sSup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sup>
                                </m:sSup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,  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&gt;0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5)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s-PE" sz="2000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sen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) 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s-PE" sz="2000" b="0" i="0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)</m:t>
                                    </m:r>
                                  </m:e>
                                </m:func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6)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indent="0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s-PE" sz="20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(</m:t>
                                        </m:r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  <m:r>
                                          <a:rPr lang="es-PE" sz="20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)</m:t>
                                        </m:r>
                                      </m:e>
                                    </m:func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𝑑𝑥</m:t>
                                    </m:r>
                                  </m:e>
                                </m:nary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s-PE" sz="2000" b="0" i="0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sen</m:t>
                                </m:r>
                                <m:d>
                                  <m:dPr>
                                    <m:ctrlP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s-PE" sz="20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s-PE" sz="20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oMath>
                            </m:oMathPara>
                          </a14:m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8" name="7 Tabla"/>
              <p:cNvGraphicFramePr>
                <a:graphicFrameLocks noGrp="1"/>
              </p:cNvGraphicFramePr>
              <p:nvPr>
                <p:custDataLst>
                  <p:tags r:id="rId4"/>
                </p:custDataLst>
                <p:extLst>
                  <p:ext uri="{D42A27DB-BD31-4B8C-83A1-F6EECF244321}">
                    <p14:modId xmlns:p14="http://schemas.microsoft.com/office/powerpoint/2010/main" val="516993392"/>
                  </p:ext>
                </p:extLst>
              </p:nvPr>
            </p:nvGraphicFramePr>
            <p:xfrm>
              <a:off x="323528" y="1397000"/>
              <a:ext cx="4248472" cy="534581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72052"/>
                    <a:gridCol w="3776420"/>
                  </a:tblGrid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1)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b="-501370"/>
                          </a:stretch>
                        </a:blipFill>
                      </a:tcPr>
                    </a:tc>
                  </a:tr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2)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t="-100000" b="-401370"/>
                          </a:stretch>
                        </a:blipFill>
                      </a:tcPr>
                    </a:tc>
                  </a:tr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3)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t="-198639" b="-298639"/>
                          </a:stretch>
                        </a:blipFill>
                      </a:tcPr>
                    </a:tc>
                  </a:tr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4)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t="-300685" b="-200685"/>
                          </a:stretch>
                        </a:blipFill>
                      </a:tcPr>
                    </a:tc>
                  </a:tr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5)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t="-400685" b="-100685"/>
                          </a:stretch>
                        </a:blipFill>
                      </a:tcPr>
                    </a:tc>
                  </a:tr>
                  <a:tr h="890969">
                    <a:tc>
                      <a:txBody>
                        <a:bodyPr/>
                        <a:lstStyle/>
                        <a:p>
                          <a:r>
                            <a:rPr lang="es-PE" sz="2000" b="0" dirty="0" smtClean="0">
                              <a:solidFill>
                                <a:schemeClr val="tx1"/>
                              </a:solidFill>
                            </a:rPr>
                            <a:t>6)</a:t>
                          </a:r>
                          <a:endParaRPr lang="es-PE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1">
                          <a:blip r:embed="rId7"/>
                          <a:stretch>
                            <a:fillRect l="-12419" t="-500685" b="-68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78615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1656183"/>
              </a:xfr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s-PE" sz="20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2000" dirty="0" smtClean="0"/>
                  <a:t>Determine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PE" sz="2000" b="0" i="1" smtClean="0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 smtClean="0"/>
              </a:p>
              <a:p>
                <a:pPr marL="0" indent="0">
                  <a:buNone/>
                </a:pPr>
                <a:r>
                  <a:rPr lang="es-PE" sz="2000" b="1" u="sng" dirty="0" smtClean="0"/>
                  <a:t>Resolución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3"/>
                <a:ext cx="8712968" cy="1656183"/>
              </a:xfrm>
              <a:blipFill rotWithShape="1">
                <a:blip r:embed="rId13"/>
                <a:stretch>
                  <a:fillRect l="-699" t="-1838" b="-7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17 Rectángulo"/>
              <p:cNvSpPr/>
              <p:nvPr>
                <p:custDataLst>
                  <p:tags r:id="rId4"/>
                </p:custDataLst>
              </p:nvPr>
            </p:nvSpPr>
            <p:spPr>
              <a:xfrm>
                <a:off x="1441195" y="2132856"/>
                <a:ext cx="2338717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20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i="1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s-PE" sz="20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2000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s-PE" sz="2000" i="1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s-PE" sz="2000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es-PE" sz="2000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</m:e>
                      </m:nary>
                      <m:r>
                        <a:rPr lang="es-PE" sz="2000" i="1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18" name="17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"/>
                </p:custDataLst>
              </p:nvPr>
            </p:nvSpPr>
            <p:spPr>
              <a:xfrm>
                <a:off x="1441195" y="2132856"/>
                <a:ext cx="2338717" cy="8996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18 Rectángulo"/>
              <p:cNvSpPr/>
              <p:nvPr>
                <p:custDataLst>
                  <p:tags r:id="rId5"/>
                </p:custDataLst>
              </p:nvPr>
            </p:nvSpPr>
            <p:spPr>
              <a:xfrm>
                <a:off x="3682577" y="2137286"/>
                <a:ext cx="2841867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s-PE" sz="2000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4</m:t>
                                  </m:r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es-PE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s-PE" sz="2000" i="1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19" name="18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5"/>
                </p:custDataLst>
              </p:nvPr>
            </p:nvSpPr>
            <p:spPr>
              <a:xfrm>
                <a:off x="3682577" y="2137286"/>
                <a:ext cx="2841867" cy="89967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19 Rectángulo"/>
              <p:cNvSpPr/>
              <p:nvPr>
                <p:custDataLst>
                  <p:tags r:id="rId6"/>
                </p:custDataLst>
              </p:nvPr>
            </p:nvSpPr>
            <p:spPr>
              <a:xfrm>
                <a:off x="3669762" y="3730958"/>
                <a:ext cx="3723840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−4 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20" name="19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3669762" y="3730958"/>
                <a:ext cx="3723840" cy="89967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20 Rectángulo"/>
              <p:cNvSpPr/>
              <p:nvPr>
                <p:custDataLst>
                  <p:tags r:id="rId7"/>
                </p:custDataLst>
              </p:nvPr>
            </p:nvSpPr>
            <p:spPr>
              <a:xfrm>
                <a:off x="3669762" y="4486612"/>
                <a:ext cx="3585725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−4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21" name="20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7"/>
                </p:custDataLst>
              </p:nvPr>
            </p:nvSpPr>
            <p:spPr>
              <a:xfrm>
                <a:off x="3669762" y="4486612"/>
                <a:ext cx="3585725" cy="89967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21 Rectángulo"/>
              <p:cNvSpPr/>
              <p:nvPr>
                <p:custDataLst>
                  <p:tags r:id="rId8"/>
                </p:custDataLst>
              </p:nvPr>
            </p:nvSpPr>
            <p:spPr>
              <a:xfrm>
                <a:off x="3635896" y="5243126"/>
                <a:ext cx="3447482" cy="7900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=3</m:t>
                      </m:r>
                      <m:d>
                        <m:dPr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s-PE" sz="2000" b="0" i="1" smtClean="0">
                          <a:latin typeface="Cambria Math"/>
                        </a:rPr>
                        <m:t>−4</m:t>
                      </m:r>
                      <m:d>
                        <m:dPr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00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PE" sz="200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22" name="21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8"/>
                </p:custDataLst>
              </p:nvPr>
            </p:nvSpPr>
            <p:spPr>
              <a:xfrm>
                <a:off x="3635896" y="5243126"/>
                <a:ext cx="3447482" cy="79002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22 Rectángulo"/>
              <p:cNvSpPr/>
              <p:nvPr>
                <p:custDataLst>
                  <p:tags r:id="rId9"/>
                </p:custDataLst>
              </p:nvPr>
            </p:nvSpPr>
            <p:spPr>
              <a:xfrm>
                <a:off x="3635896" y="6072852"/>
                <a:ext cx="2940292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000" b="0" i="1" smtClean="0">
                          <a:latin typeface="Cambria Math"/>
                        </a:rPr>
                        <m:t>−4</m:t>
                      </m:r>
                      <m:r>
                        <a:rPr lang="es-PE" sz="2000" b="0" i="1" smtClean="0">
                          <a:latin typeface="Cambria Math"/>
                        </a:rPr>
                        <m:t>𝑥</m:t>
                      </m:r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func>
                        <m:func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s-PE" sz="2000" b="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23" name="22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9"/>
                </p:custDataLst>
              </p:nvPr>
            </p:nvSpPr>
            <p:spPr>
              <a:xfrm>
                <a:off x="3635896" y="6072852"/>
                <a:ext cx="2940292" cy="66851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9 Rectángulo"/>
              <p:cNvSpPr/>
              <p:nvPr>
                <p:custDataLst>
                  <p:tags r:id="rId10"/>
                </p:custDataLst>
              </p:nvPr>
            </p:nvSpPr>
            <p:spPr>
              <a:xfrm>
                <a:off x="3690971" y="2961378"/>
                <a:ext cx="2571923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4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s-PE" sz="2000" i="1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>
          <p:sp>
            <p:nvSpPr>
              <p:cNvPr id="10" name="9 Rectángulo"/>
              <p:cNvSpPr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0"/>
                </p:custDataLst>
              </p:nvPr>
            </p:nvSpPr>
            <p:spPr>
              <a:xfrm>
                <a:off x="3690971" y="2961378"/>
                <a:ext cx="2571923" cy="899670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2888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1656183"/>
              </a:xfr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s-PE" sz="20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2000" dirty="0" smtClean="0"/>
                  <a:t>Determine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00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𝑎𝑥</m:t>
                                  </m:r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 smtClean="0"/>
              </a:p>
              <a:p>
                <a:pPr marL="0" indent="0">
                  <a:buNone/>
                </a:pPr>
                <a:r>
                  <a:rPr lang="es-PE" sz="2000" b="1" u="sng" dirty="0" smtClean="0"/>
                  <a:t>Resolución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3"/>
                <a:ext cx="8712968" cy="1656183"/>
              </a:xfrm>
              <a:blipFill rotWithShape="1">
                <a:blip r:embed="rId12"/>
                <a:stretch>
                  <a:fillRect l="-699" t="-1838" b="-73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Rectángulo"/>
              <p:cNvSpPr/>
              <p:nvPr>
                <p:custDataLst>
                  <p:tags r:id="rId4"/>
                </p:custDataLst>
              </p:nvPr>
            </p:nvSpPr>
            <p:spPr>
              <a:xfrm>
                <a:off x="1979712" y="2632482"/>
                <a:ext cx="1854226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000" i="1"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PE" sz="2000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2000" i="1">
                                      <a:latin typeface="Cambria Math"/>
                                    </a:rPr>
                                    <m:t>𝑎𝑥</m:t>
                                  </m:r>
                                  <m:r>
                                    <a:rPr lang="es-PE" sz="2000" i="1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s-PE" sz="2000" i="1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es-P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s-PE" sz="2000" i="1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8" name="17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632482"/>
                <a:ext cx="1854226" cy="89967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Rectángulo"/>
              <p:cNvSpPr/>
              <p:nvPr>
                <p:custDataLst>
                  <p:tags r:id="rId5"/>
                </p:custDataLst>
              </p:nvPr>
            </p:nvSpPr>
            <p:spPr>
              <a:xfrm>
                <a:off x="3631778" y="2636912"/>
                <a:ext cx="3244478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+2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𝑎𝑏𝑥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es-PE" sz="2000" i="1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9" name="18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778" y="2636912"/>
                <a:ext cx="3244478" cy="89967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Rectángulo"/>
              <p:cNvSpPr/>
              <p:nvPr>
                <p:custDataLst>
                  <p:tags r:id="rId6"/>
                </p:custDataLst>
              </p:nvPr>
            </p:nvSpPr>
            <p:spPr>
              <a:xfrm>
                <a:off x="3635896" y="3393426"/>
                <a:ext cx="4286751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𝑎𝑏𝑥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0" name="19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393426"/>
                <a:ext cx="4286751" cy="89967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Rectángulo"/>
              <p:cNvSpPr/>
              <p:nvPr>
                <p:custDataLst>
                  <p:tags r:id="rId7"/>
                </p:custDataLst>
              </p:nvPr>
            </p:nvSpPr>
            <p:spPr>
              <a:xfrm>
                <a:off x="3607687" y="4149080"/>
                <a:ext cx="4420697" cy="8996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PE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i="1">
                          <a:latin typeface="Cambria Math"/>
                        </a:rPr>
                        <m:t>2</m:t>
                      </m:r>
                      <m:r>
                        <a:rPr lang="es-PE" sz="2000" i="1">
                          <a:latin typeface="Cambria Math"/>
                        </a:rPr>
                        <m:t>𝑎𝑏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1" name="20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687" y="4149080"/>
                <a:ext cx="4420697" cy="89967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Rectángulo"/>
              <p:cNvSpPr/>
              <p:nvPr>
                <p:custDataLst>
                  <p:tags r:id="rId8"/>
                </p:custDataLst>
              </p:nvPr>
            </p:nvSpPr>
            <p:spPr>
              <a:xfrm>
                <a:off x="3635896" y="4905594"/>
                <a:ext cx="4122667" cy="7900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s-PE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e>
                      </m:d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i="1">
                          <a:latin typeface="Cambria Math"/>
                        </a:rPr>
                        <m:t>2</m:t>
                      </m:r>
                      <m:r>
                        <a:rPr lang="es-PE" sz="2000" i="1">
                          <a:latin typeface="Cambria Math"/>
                        </a:rPr>
                        <m:t>𝑎𝑏</m:t>
                      </m:r>
                      <m:d>
                        <m:dPr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2" name="2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905594"/>
                <a:ext cx="4122667" cy="79002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22 Rectángulo"/>
              <p:cNvSpPr/>
              <p:nvPr>
                <p:custDataLst>
                  <p:tags r:id="rId9"/>
                </p:custDataLst>
              </p:nvPr>
            </p:nvSpPr>
            <p:spPr>
              <a:xfrm>
                <a:off x="3635896" y="5735320"/>
                <a:ext cx="3135730" cy="7099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20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i="1"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s-PE" sz="20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0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i="1">
                          <a:latin typeface="Cambria Math"/>
                        </a:rPr>
                        <m:t>𝑎𝑏</m:t>
                      </m:r>
                      <m:sSup>
                        <m:sSup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s-PE" sz="20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000" i="1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s-PE" sz="20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000" b="0" i="1" smtClean="0">
                          <a:latin typeface="Cambria Math"/>
                        </a:rPr>
                        <m:t>𝑥</m:t>
                      </m:r>
                      <m:r>
                        <a:rPr lang="es-PE" sz="2000" b="0" i="1" smtClean="0">
                          <a:latin typeface="Cambria Math"/>
                        </a:rPr>
                        <m:t>+</m:t>
                      </m:r>
                      <m:r>
                        <a:rPr lang="es-PE" sz="20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3" name="22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735320"/>
                <a:ext cx="3135730" cy="709938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165898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Ingrese el tema</a:t>
            </a:r>
            <a:endParaRPr lang="es-PE" dirty="0"/>
          </a:p>
        </p:txBody>
      </p:sp>
      <p:sp>
        <p:nvSpPr>
          <p:cNvPr id="4" name="1 Marcador de contenido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692696"/>
            <a:ext cx="9144000" cy="2304256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2400" b="1" dirty="0" smtClean="0">
                <a:solidFill>
                  <a:srgbClr val="FF0000"/>
                </a:solidFill>
              </a:rPr>
              <a:t>Bibliografía</a:t>
            </a:r>
          </a:p>
          <a:p>
            <a:r>
              <a:rPr lang="es-PE" sz="2400" dirty="0"/>
              <a:t>[1] </a:t>
            </a:r>
            <a:r>
              <a:rPr lang="es-PE" sz="2400" dirty="0" err="1"/>
              <a:t>Arya</a:t>
            </a:r>
            <a:r>
              <a:rPr lang="es-PE" sz="2400" dirty="0"/>
              <a:t>, </a:t>
            </a:r>
            <a:r>
              <a:rPr lang="es-PE" sz="2400" dirty="0" err="1"/>
              <a:t>Jagdish</a:t>
            </a:r>
            <a:r>
              <a:rPr lang="es-PE" sz="2400" dirty="0"/>
              <a:t> C. (2009) </a:t>
            </a:r>
            <a:r>
              <a:rPr lang="es-PE" sz="2400" i="1" dirty="0"/>
              <a:t>Matemática aplicada a la Administración</a:t>
            </a:r>
            <a:r>
              <a:rPr lang="es-PE" sz="2400" dirty="0"/>
              <a:t>. Ed 5. México, D.F. Pearson. </a:t>
            </a:r>
          </a:p>
          <a:p>
            <a:r>
              <a:rPr lang="es-PE" sz="2400" dirty="0"/>
              <a:t>[2] </a:t>
            </a:r>
            <a:r>
              <a:rPr lang="es-PE" sz="2400" dirty="0" err="1"/>
              <a:t>Haeussler</a:t>
            </a:r>
            <a:r>
              <a:rPr lang="es-PE" sz="2400" dirty="0"/>
              <a:t>, </a:t>
            </a:r>
            <a:r>
              <a:rPr lang="es-PE" sz="2400" dirty="0" err="1"/>
              <a:t>Ernest</a:t>
            </a:r>
            <a:r>
              <a:rPr lang="es-PE" sz="2400" dirty="0"/>
              <a:t> F. (2008). </a:t>
            </a:r>
            <a:r>
              <a:rPr lang="es-PE" sz="2400" i="1" dirty="0"/>
              <a:t>Matemática para Administración y Economía</a:t>
            </a:r>
            <a:r>
              <a:rPr lang="es-PE" sz="2400" dirty="0"/>
              <a:t>. Ed 12. Pearson Educación.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62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es-PE" b="1" dirty="0" smtClean="0">
                <a:solidFill>
                  <a:srgbClr val="FF0000"/>
                </a:solidFill>
              </a:rPr>
              <a:t>Habilidades a desarrollar</a:t>
            </a:r>
          </a:p>
          <a:p>
            <a:pPr marL="0" indent="0">
              <a:buNone/>
            </a:pPr>
            <a:r>
              <a:rPr lang="es-PE" dirty="0" smtClean="0"/>
              <a:t>Durante la presente sesión, usted estará en la capacidad de:</a:t>
            </a:r>
          </a:p>
          <a:p>
            <a:pPr>
              <a:buFont typeface="Arial" charset="0"/>
              <a:buChar char="•"/>
            </a:pPr>
            <a:r>
              <a:rPr lang="es-PE" dirty="0" smtClean="0"/>
              <a:t>Identificar </a:t>
            </a:r>
            <a:r>
              <a:rPr lang="es-PE" dirty="0" smtClean="0"/>
              <a:t>las propiedades de la integral indefinida.</a:t>
            </a:r>
          </a:p>
          <a:p>
            <a:pPr>
              <a:buFont typeface="Arial" charset="0"/>
              <a:buChar char="•"/>
            </a:pPr>
            <a:r>
              <a:rPr lang="es-PE" dirty="0" smtClean="0"/>
              <a:t>Calcular </a:t>
            </a:r>
            <a:r>
              <a:rPr lang="es-PE" dirty="0" smtClean="0"/>
              <a:t>integrales indefinidas elementales, aplicando las propiedades y las fórmulas básicas.</a:t>
            </a:r>
            <a:endParaRPr lang="es-P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040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692697"/>
                <a:ext cx="8640960" cy="374441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2800" b="1" dirty="0" smtClean="0">
                    <a:solidFill>
                      <a:srgbClr val="FF0000"/>
                    </a:solidFill>
                  </a:rPr>
                  <a:t>Introducción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s-PE" sz="2800" dirty="0" smtClean="0"/>
                  <a:t>En los elementos básicos de cálculo diferencial hemos estudiado el siguiente problema: dada una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r>
                      <a:rPr lang="es-PE" sz="2800" b="0" i="1" smtClean="0">
                        <a:latin typeface="Cambria Math"/>
                      </a:rPr>
                      <m:t>(</m:t>
                    </m:r>
                    <m:r>
                      <a:rPr lang="es-PE" sz="2800" b="0" i="1" smtClean="0">
                        <a:latin typeface="Cambria Math"/>
                      </a:rPr>
                      <m:t>𝑥</m:t>
                    </m:r>
                    <m:r>
                      <a:rPr lang="es-PE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2800" dirty="0" smtClean="0"/>
                  <a:t>, hallar su función derivada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r>
                      <a:rPr lang="es-PE" sz="2800" b="0" i="1" smtClean="0">
                        <a:latin typeface="Cambria Math"/>
                      </a:rPr>
                      <m:t>(</m:t>
                    </m:r>
                    <m:r>
                      <a:rPr lang="es-PE" sz="2800" b="0" i="1" smtClean="0">
                        <a:latin typeface="Cambria Math"/>
                      </a:rPr>
                      <m:t>𝑥</m:t>
                    </m:r>
                    <m:r>
                      <a:rPr lang="es-PE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2800" dirty="0" smtClean="0"/>
                  <a:t>, esto es,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8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2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2800" b="0" i="1" smtClean="0">
                        <a:latin typeface="Cambria Math"/>
                      </a:rPr>
                      <m:t>=</m:t>
                    </m:r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. En este módulo consideraremos el problema inverso: dada la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, se precisa hallar otra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cuya derivada coincida con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. Esta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</m:oMath>
                </a14:m>
                <a:r>
                  <a:rPr lang="es-PE" sz="2800" dirty="0" smtClean="0"/>
                  <a:t> que tratamos de buscar se llama primitiva o </a:t>
                </a:r>
                <a:r>
                  <a:rPr lang="es-PE" sz="2800" dirty="0" err="1" smtClean="0"/>
                  <a:t>antiderivada</a:t>
                </a:r>
                <a:r>
                  <a:rPr lang="es-PE" sz="2800" dirty="0" smtClean="0"/>
                  <a:t> de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.</a:t>
                </a:r>
                <a:endParaRPr lang="es-PE" sz="2800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692697"/>
                <a:ext cx="8640960" cy="3744416"/>
              </a:xfrm>
              <a:blipFill rotWithShape="1">
                <a:blip r:embed="rId6"/>
                <a:stretch>
                  <a:fillRect l="-846" r="-91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6193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2880319"/>
              </a:xfr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2800" b="1" dirty="0" smtClean="0">
                    <a:solidFill>
                      <a:srgbClr val="FF0000"/>
                    </a:solidFill>
                  </a:rPr>
                  <a:t>Definición [Función primitiva o </a:t>
                </a:r>
                <a:r>
                  <a:rPr lang="es-PE" sz="2800" b="1" dirty="0" err="1" smtClean="0">
                    <a:solidFill>
                      <a:srgbClr val="FF0000"/>
                    </a:solidFill>
                  </a:rPr>
                  <a:t>antiderivada</a:t>
                </a:r>
                <a:r>
                  <a:rPr lang="es-PE" sz="2800" b="1" dirty="0" smtClean="0">
                    <a:solidFill>
                      <a:srgbClr val="FF0000"/>
                    </a:solidFill>
                  </a:rPr>
                  <a:t>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2800" dirty="0" smtClean="0"/>
                  <a:t>Sea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</m:oMath>
                </a14:m>
                <a:r>
                  <a:rPr lang="es-PE" sz="2800" dirty="0" smtClean="0"/>
                  <a:t> una función definida en un intervalo </a:t>
                </a:r>
                <a14:m>
                  <m:oMath xmlns:m="http://schemas.openxmlformats.org/officeDocument/2006/math">
                    <m:r>
                      <a:rPr lang="es-PE" sz="2800" i="1" dirty="0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2800" dirty="0" smtClean="0"/>
                  <a:t>. Una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se llama primitiva o </a:t>
                </a:r>
                <a:r>
                  <a:rPr lang="es-PE" sz="2800" dirty="0" err="1" smtClean="0"/>
                  <a:t>antiderivada</a:t>
                </a:r>
                <a:r>
                  <a:rPr lang="es-PE" sz="2800" dirty="0" smtClean="0"/>
                  <a:t> de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en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2800" dirty="0" smtClean="0"/>
                  <a:t> si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</m:oMath>
                </a14:m>
                <a:r>
                  <a:rPr lang="es-PE" sz="2800" dirty="0" smtClean="0"/>
                  <a:t> es derivable 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8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2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2800" b="0" i="1" smtClean="0">
                        <a:latin typeface="Cambria Math"/>
                      </a:rPr>
                      <m:t>=</m:t>
                    </m:r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r>
                      <a:rPr lang="es-PE" sz="2800" b="0" i="1" smtClean="0">
                        <a:latin typeface="Cambria Math"/>
                      </a:rPr>
                      <m:t>(</m:t>
                    </m:r>
                    <m:r>
                      <a:rPr lang="es-PE" sz="2800" b="0" i="1" smtClean="0">
                        <a:latin typeface="Cambria Math"/>
                      </a:rPr>
                      <m:t>𝑥</m:t>
                    </m:r>
                    <m:r>
                      <a:rPr lang="es-PE" sz="28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2800" dirty="0" smtClean="0"/>
                  <a:t> para todo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2800" dirty="0" smtClean="0"/>
                  <a:t> en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𝐼</m:t>
                    </m:r>
                  </m:oMath>
                </a14:m>
                <a:r>
                  <a:rPr lang="es-PE" sz="2800" dirty="0" smtClean="0"/>
                  <a:t>.</a:t>
                </a:r>
                <a:endParaRPr lang="es-PE" sz="2800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3"/>
                <a:ext cx="8712968" cy="2880319"/>
              </a:xfrm>
              <a:blipFill rotWithShape="1">
                <a:blip r:embed="rId6"/>
                <a:stretch>
                  <a:fillRect l="-1255" r="-90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9741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692697"/>
                <a:ext cx="8640960" cy="41764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PE" sz="24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2400" dirty="0" smtClean="0"/>
                  <a:t>Sea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2400" b="0" i="1" smtClean="0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es-PE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24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s-PE" sz="2400" b="0" i="1" smtClean="0">
                        <a:latin typeface="Cambria Math"/>
                      </a:rPr>
                      <m:t>+8</m:t>
                    </m:r>
                    <m:sSup>
                      <m:sSupPr>
                        <m:ctrlPr>
                          <a:rPr lang="es-PE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s-PE" sz="2400" b="0" i="1" smtClean="0">
                        <a:latin typeface="Cambria Math"/>
                      </a:rPr>
                      <m:t>−4</m:t>
                    </m:r>
                    <m:r>
                      <a:rPr lang="es-PE" sz="2400" b="0" i="1" smtClean="0">
                        <a:latin typeface="Cambria Math"/>
                      </a:rPr>
                      <m:t>𝑥</m:t>
                    </m:r>
                    <m:r>
                      <a:rPr lang="es-PE" sz="2400" b="0" i="1" smtClean="0">
                        <a:latin typeface="Cambria Math"/>
                      </a:rPr>
                      <m:t>+5</m:t>
                    </m:r>
                  </m:oMath>
                </a14:m>
                <a:endParaRPr lang="es-PE" sz="2400" dirty="0" smtClean="0"/>
              </a:p>
              <a:p>
                <a:pPr marL="0" indent="0">
                  <a:buNone/>
                </a:pPr>
                <a:r>
                  <a:rPr lang="es-PE" sz="2400" dirty="0" smtClean="0"/>
                  <a:t>Son primitivas de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4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400" dirty="0" smtClean="0"/>
                  <a:t> las siguientes funciones: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+5</m:t>
                      </m:r>
                      <m:r>
                        <a:rPr lang="es-PE" sz="2400" b="0" i="1" smtClean="0">
                          <a:latin typeface="Cambria Math"/>
                        </a:rPr>
                        <m:t>𝑥</m:t>
                      </m:r>
                      <m:r>
                        <a:rPr lang="es-PE" sz="2400" b="0" i="1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es-PE" sz="2400" dirty="0" smtClean="0"/>
              </a:p>
              <a:p>
                <a:pPr marL="0" indent="0">
                  <a:buNone/>
                </a:pPr>
                <a:r>
                  <a:rPr lang="es-PE" sz="2400" dirty="0" smtClean="0"/>
                  <a:t>y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s-PE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s-PE" sz="2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s-PE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i="1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s-PE" sz="2400" i="1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2400" i="1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s-PE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400" i="1">
                          <a:latin typeface="Cambria Math"/>
                        </a:rPr>
                        <m:t>+5</m:t>
                      </m:r>
                      <m:r>
                        <a:rPr lang="es-PE" sz="2400" i="1">
                          <a:latin typeface="Cambria Math"/>
                        </a:rPr>
                        <m:t>𝑥</m:t>
                      </m:r>
                      <m:r>
                        <a:rPr lang="es-PE" sz="24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s-PE" sz="2400" dirty="0" smtClean="0"/>
              </a:p>
              <a:p>
                <a:pPr marL="0" indent="0">
                  <a:buNone/>
                </a:pPr>
                <a:r>
                  <a:rPr lang="es-PE" sz="2400" dirty="0" smtClean="0"/>
                  <a:t>puesto que</a:t>
                </a:r>
              </a:p>
              <a:p>
                <a:pPr marL="0" indent="0">
                  <a:buNone/>
                </a:pPr>
                <a:endParaRPr lang="es-PE" sz="24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s-PE" sz="2400" b="0" i="1" smtClean="0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′</m:t>
                          </m:r>
                        </m:sup>
                      </m:sSubSup>
                      <m:d>
                        <m:d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r>
                        <a:rPr lang="es-PE" sz="2400" i="1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es-PE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2400" i="1">
                          <a:latin typeface="Cambria Math"/>
                        </a:rPr>
                        <m:t>+8</m:t>
                      </m:r>
                      <m:sSup>
                        <m:sSupPr>
                          <m:ctrlPr>
                            <a:rPr lang="es-PE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s-PE" sz="2400" i="1">
                          <a:latin typeface="Cambria Math"/>
                        </a:rPr>
                        <m:t>−4</m:t>
                      </m:r>
                      <m:r>
                        <a:rPr lang="es-PE" sz="2400" i="1">
                          <a:latin typeface="Cambria Math"/>
                        </a:rPr>
                        <m:t>𝑥</m:t>
                      </m:r>
                      <m:r>
                        <a:rPr lang="es-PE" sz="2400" i="1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s-PE" sz="2400" dirty="0" smtClean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692697"/>
                <a:ext cx="8640960" cy="4176464"/>
              </a:xfrm>
              <a:blipFill rotWithShape="1">
                <a:blip r:embed="rId6"/>
                <a:stretch>
                  <a:fillRect l="-1058" t="-1168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49997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5040559"/>
              </a:xfr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2800" b="1" dirty="0" smtClean="0">
                    <a:solidFill>
                      <a:srgbClr val="FF0000"/>
                    </a:solidFill>
                  </a:rPr>
                  <a:t>Definición [La integral indefinida]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2800" dirty="0" smtClean="0"/>
                  <a:t>Una función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r>
                      <a:rPr lang="es-PE" sz="2800" b="0" i="1" smtClean="0">
                        <a:latin typeface="Cambria Math"/>
                      </a:rPr>
                      <m:t>:</m:t>
                    </m:r>
                    <m:r>
                      <a:rPr lang="es-PE" sz="2800" b="0" i="1" smtClean="0">
                        <a:latin typeface="Cambria Math"/>
                      </a:rPr>
                      <m:t>𝐼</m:t>
                    </m:r>
                    <m:r>
                      <a:rPr lang="es-PE" sz="2800" b="0" i="1" smtClean="0">
                        <a:latin typeface="Cambria Math"/>
                      </a:rPr>
                      <m:t>→</m:t>
                    </m:r>
                    <m:r>
                      <a:rPr lang="es-PE" sz="28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s-PE" sz="2800" dirty="0" smtClean="0"/>
                  <a:t> es la primitiva de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r>
                      <a:rPr lang="es-PE" sz="2800" b="0" i="1" smtClean="0">
                        <a:latin typeface="Cambria Math"/>
                      </a:rPr>
                      <m:t>:</m:t>
                    </m:r>
                    <m:r>
                      <a:rPr lang="es-PE" sz="2800" b="0" i="1" smtClean="0">
                        <a:latin typeface="Cambria Math"/>
                      </a:rPr>
                      <m:t>𝐼</m:t>
                    </m:r>
                    <m:r>
                      <a:rPr lang="es-PE" sz="2800" b="0" i="1" smtClean="0">
                        <a:latin typeface="Cambria Math"/>
                      </a:rPr>
                      <m:t>→</m:t>
                    </m:r>
                    <m:r>
                      <a:rPr lang="es-PE" sz="28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r>
                  <a:rPr lang="es-PE" sz="2800" dirty="0" smtClean="0"/>
                  <a:t>, si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800" b="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s-PE" sz="2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2800" b="0" i="1" smtClean="0">
                        <a:latin typeface="Cambria Math"/>
                      </a:rPr>
                      <m:t>=</m:t>
                    </m:r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, para todo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𝑥</m:t>
                    </m:r>
                    <m:r>
                      <a:rPr lang="es-PE" sz="28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s-PE" sz="2800" b="0" i="1" smtClean="0">
                        <a:latin typeface="Cambria Math"/>
                        <a:ea typeface="Cambria Math"/>
                      </a:rPr>
                      <m:t>𝐼</m:t>
                    </m:r>
                  </m:oMath>
                </a14:m>
                <a:r>
                  <a:rPr lang="es-PE" sz="2800" dirty="0" smtClean="0"/>
                  <a:t>. Vemos que si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es una primitiva de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, entonces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s-PE" sz="2800" b="0" i="1" smtClean="0">
                        <a:latin typeface="Cambria Math"/>
                      </a:rPr>
                      <m:t>+</m:t>
                    </m:r>
                    <m:r>
                      <a:rPr lang="es-PE" sz="28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2800" dirty="0" smtClean="0"/>
                  <a:t> es también primitiva de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si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2800" dirty="0" smtClean="0"/>
                  <a:t> es una constante cualquiera. Escribimos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8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800" b="0" i="1" smtClean="0">
                          <a:latin typeface="Cambria Math"/>
                        </a:rPr>
                        <m:t>=</m:t>
                      </m:r>
                      <m:r>
                        <a:rPr lang="es-PE" sz="28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s-PE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800" b="0" i="1" smtClean="0">
                          <a:latin typeface="Cambria Math"/>
                        </a:rPr>
                        <m:t>+</m:t>
                      </m:r>
                      <m:r>
                        <a:rPr lang="es-PE" sz="2800" b="0" i="1" smtClean="0">
                          <a:latin typeface="Cambria Math"/>
                        </a:rPr>
                        <m:t>𝐶</m:t>
                      </m:r>
                      <m:r>
                        <a:rPr lang="es-PE" sz="2800" b="0" i="1" smtClean="0">
                          <a:latin typeface="Cambria Math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s-PE" sz="2800" b="0" i="0" smtClean="0">
                          <a:latin typeface="Cambria Math"/>
                        </a:rPr>
                        <m:t>donde</m:t>
                      </m:r>
                      <m:r>
                        <a:rPr lang="es-PE" sz="2800" b="0" i="1" smtClean="0">
                          <a:latin typeface="Cambria Math"/>
                        </a:rPr>
                        <m:t> </m:t>
                      </m:r>
                      <m:r>
                        <a:rPr lang="es-PE" sz="2800" b="0" i="1" smtClean="0">
                          <a:latin typeface="Cambria Math"/>
                        </a:rPr>
                        <m:t>𝐶</m:t>
                      </m:r>
                      <m:r>
                        <a:rPr lang="es-PE" sz="2800" b="0" i="1" smtClean="0">
                          <a:latin typeface="Cambria Math"/>
                        </a:rPr>
                        <m:t>=</m:t>
                      </m:r>
                      <m:r>
                        <a:rPr lang="es-PE" sz="2800" b="0" i="1" smtClean="0">
                          <a:latin typeface="Cambria Math"/>
                        </a:rPr>
                        <m:t>𝑐𝑡𝑒</m:t>
                      </m:r>
                      <m:r>
                        <a:rPr lang="es-PE" sz="28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s-PE" sz="28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s-PE" sz="2800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3"/>
                <a:ext cx="8712968" cy="5040559"/>
              </a:xfrm>
              <a:blipFill rotWithShape="1">
                <a:blip r:embed="rId6"/>
                <a:stretch>
                  <a:fillRect l="-1255" r="-1813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22052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3312367"/>
              </a:xfr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s-PE" sz="2800" dirty="0" smtClean="0"/>
                  <a:t>De la simbología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8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8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8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800" b="0" i="1" smtClean="0">
                          <a:latin typeface="Cambria Math"/>
                        </a:rPr>
                        <m:t>=</m:t>
                      </m:r>
                      <m:r>
                        <a:rPr lang="es-PE" sz="2800" b="0" i="1" smtClean="0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s-PE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PE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s-PE" sz="2800" b="0" i="1" smtClean="0">
                          <a:latin typeface="Cambria Math"/>
                        </a:rPr>
                        <m:t>+</m:t>
                      </m:r>
                      <m:r>
                        <a:rPr lang="es-PE" sz="28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800" dirty="0" smtClean="0"/>
              </a:p>
              <a:p>
                <a:pPr marL="0" indent="0" algn="just">
                  <a:buNone/>
                </a:pPr>
                <a:r>
                  <a:rPr lang="es-PE" sz="2800" dirty="0" smtClean="0"/>
                  <a:t>al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s-PE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s-PE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s-PE" sz="2800" dirty="0" smtClean="0"/>
                  <a:t> se llama integrando (o función bajo el signo integral),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𝐶</m:t>
                    </m:r>
                  </m:oMath>
                </a14:m>
                <a:r>
                  <a:rPr lang="es-PE" sz="2800" dirty="0" smtClean="0"/>
                  <a:t> se llama constante de integración y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s-PE" sz="2800" dirty="0" smtClean="0"/>
                  <a:t> indica que la variable de integración es la letra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2800" dirty="0" smtClean="0"/>
                  <a:t>.</a:t>
                </a:r>
              </a:p>
              <a:p>
                <a:pPr marL="0" indent="0">
                  <a:buNone/>
                </a:pPr>
                <a:endParaRPr lang="es-PE" sz="2800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836713"/>
                <a:ext cx="8712968" cy="3312367"/>
              </a:xfrm>
              <a:blipFill rotWithShape="1">
                <a:blip r:embed="rId6"/>
                <a:stretch>
                  <a:fillRect l="-1399" t="-1654" r="-13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62098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2088231"/>
              </a:xfr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s-PE" sz="2400" b="1" dirty="0" smtClean="0">
                    <a:solidFill>
                      <a:srgbClr val="FF0000"/>
                    </a:solidFill>
                  </a:rPr>
                  <a:t>Ejemplo. </a:t>
                </a:r>
                <a:r>
                  <a:rPr lang="es-PE" sz="2400" dirty="0" smtClean="0"/>
                  <a:t>Como</a:t>
                </a:r>
                <a:r>
                  <a:rPr lang="es-PE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sz="2400" b="0" i="1" smtClean="0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s-PE" sz="2400" b="0" i="1" smtClean="0">
                            <a:latin typeface="Cambria Math"/>
                          </a:rPr>
                          <m:t>𝑑𝑥</m:t>
                        </m:r>
                      </m:den>
                    </m:f>
                    <m:d>
                      <m:dPr>
                        <m:begChr m:val="["/>
                        <m:endChr m:val="]"/>
                        <m:ctrlPr>
                          <a:rPr lang="es-PE" sz="2400" b="0" i="1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PE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s-PE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s-PE" sz="2400" b="0" i="1" smtClean="0">
                                <a:latin typeface="Cambria Math"/>
                              </a:rPr>
                              <m:t>+1</m:t>
                            </m:r>
                          </m:den>
                        </m:f>
                        <m:sSup>
                          <m:sSupPr>
                            <m:ctrlPr>
                              <a:rPr lang="es-PE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sz="2400" b="0" i="1" smtClean="0">
                                <a:latin typeface="Cambria Math"/>
                              </a:rPr>
                              <m:t>𝑛</m:t>
                            </m:r>
                            <m:r>
                              <a:rPr lang="es-PE" sz="2400" b="0" i="1" smtClean="0">
                                <a:latin typeface="Cambria Math"/>
                              </a:rPr>
                              <m:t>+1</m:t>
                            </m:r>
                          </m:sup>
                        </m:sSup>
                      </m:e>
                    </m:d>
                    <m:r>
                      <a:rPr lang="es-PE" sz="24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s-PE" sz="2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s-PE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s-PE" sz="2400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s-PE" sz="2400" dirty="0" smtClean="0"/>
                  <a:t> para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𝑛</m:t>
                    </m:r>
                    <m:r>
                      <a:rPr lang="es-PE" sz="2400" b="0" i="1" smtClean="0">
                        <a:latin typeface="Cambria Math"/>
                        <a:ea typeface="Cambria Math"/>
                      </a:rPr>
                      <m:t>≠−1</m:t>
                    </m:r>
                  </m:oMath>
                </a14:m>
                <a:r>
                  <a:rPr lang="es-PE" sz="2400" dirty="0" smtClean="0"/>
                  <a:t>, entonces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4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  <m:r>
                        <a:rPr lang="es-PE" sz="2400" b="0" i="1" smtClean="0">
                          <a:latin typeface="Cambria Math"/>
                        </a:rPr>
                        <m:t>,  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r>
                        <a:rPr lang="es-PE" sz="2400" b="0" i="1" smtClean="0">
                          <a:latin typeface="Cambria Math"/>
                        </a:rPr>
                        <m:t>𝑐𝑡𝑒</m:t>
                      </m:r>
                      <m:r>
                        <a:rPr lang="es-PE" sz="24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s-PE" sz="2400" dirty="0" smtClean="0"/>
              </a:p>
              <a:p>
                <a:pPr marL="0" indent="0">
                  <a:buNone/>
                </a:pPr>
                <a:r>
                  <a:rPr lang="es-PE" sz="2400" dirty="0" smtClean="0"/>
                  <a:t>si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𝑛</m:t>
                    </m:r>
                    <m:r>
                      <a:rPr lang="es-PE" sz="2400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s-PE" sz="24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s-PE" sz="2400" b="0" i="1" smtClean="0">
                        <a:latin typeface="Cambria Math"/>
                        <a:ea typeface="Cambria Math"/>
                      </a:rPr>
                      <m:t>1</m:t>
                    </m:r>
                  </m:oMath>
                </a14:m>
                <a:r>
                  <a:rPr lang="es-PE" sz="2400" dirty="0" smtClean="0"/>
                  <a:t>.</a:t>
                </a:r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3"/>
                </p:custDataLst>
              </p:nvPr>
            </p:nvSpPr>
            <p:spPr>
              <a:xfrm>
                <a:off x="251520" y="836713"/>
                <a:ext cx="8712968" cy="2088231"/>
              </a:xfrm>
              <a:blipFill rotWithShape="1">
                <a:blip r:embed="rId20"/>
                <a:stretch>
                  <a:fillRect l="-1049" b="-40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CuadroTexto"/>
          <p:cNvSpPr txBox="1"/>
          <p:nvPr>
            <p:custDataLst>
              <p:tags r:id="rId4"/>
            </p:custDataLst>
          </p:nvPr>
        </p:nvSpPr>
        <p:spPr>
          <a:xfrm>
            <a:off x="251520" y="2998574"/>
            <a:ext cx="5266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Veamos </a:t>
            </a:r>
            <a:r>
              <a:rPr lang="es-PE" sz="2400" dirty="0" smtClean="0"/>
              <a:t>ejemplos de uso de esta integral</a:t>
            </a:r>
            <a:endParaRPr lang="es-P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971600" y="3429000"/>
                <a:ext cx="1226810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3429000"/>
                <a:ext cx="1226810" cy="106106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979712" y="3501008"/>
                <a:ext cx="2505686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2+1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2+1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501008"/>
                <a:ext cx="2505686" cy="792396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4335804" y="3501008"/>
                <a:ext cx="1676356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804" y="3501008"/>
                <a:ext cx="1676356" cy="786177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7 CuadroTexto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971600" y="4437112"/>
                <a:ext cx="148104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f>
                                <m:fPr>
                                  <m:type m:val="lin"/>
                                  <m:ctrlPr>
                                    <a:rPr lang="es-PE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4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s-PE" sz="2400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8" name="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437112"/>
                <a:ext cx="1481046" cy="1061060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267744" y="4490060"/>
                <a:ext cx="2759923" cy="108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s-PE" sz="2400" b="0" i="1" smtClean="0">
                              <a:latin typeface="Cambria Math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4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s-PE" sz="2400" b="0" i="1" smtClean="0">
                              <a:latin typeface="Cambria Math"/>
                            </a:rPr>
                            <m:t>+1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4490060"/>
                <a:ext cx="2759923" cy="108177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9 CuadroTexto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4860032" y="4490060"/>
                <a:ext cx="1961371" cy="10817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0" name="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4490060"/>
                <a:ext cx="1961371" cy="1081771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6643077" y="4493042"/>
                <a:ext cx="1930592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type m:val="lin"/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400" b="0" i="1" smtClean="0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s-PE" sz="2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1" name="1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3077" y="4493042"/>
                <a:ext cx="1930592" cy="786177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CuadroTexto"/>
          <p:cNvSpPr txBox="1"/>
          <p:nvPr>
            <p:custDataLst>
              <p:tags r:id="rId12"/>
            </p:custDataLst>
          </p:nvPr>
        </p:nvSpPr>
        <p:spPr>
          <a:xfrm>
            <a:off x="251520" y="3645024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(a)</a:t>
            </a:r>
            <a:endParaRPr lang="es-PE" sz="2400" dirty="0"/>
          </a:p>
        </p:txBody>
      </p:sp>
      <p:sp>
        <p:nvSpPr>
          <p:cNvPr id="13" name="12 CuadroTexto"/>
          <p:cNvSpPr txBox="1"/>
          <p:nvPr>
            <p:custDataLst>
              <p:tags r:id="rId13"/>
            </p:custDataLst>
          </p:nvPr>
        </p:nvSpPr>
        <p:spPr>
          <a:xfrm>
            <a:off x="251520" y="4635727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(b)</a:t>
            </a:r>
            <a:endParaRPr lang="es-P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971600" y="5589240"/>
                <a:ext cx="1390317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400" b="0" i="1" smtClean="0">
                                  <a:latin typeface="Cambria Math"/>
                                </a:rPr>
                                <m:t>−5</m:t>
                              </m:r>
                            </m:sup>
                          </m:sSup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5589240"/>
                <a:ext cx="1390317" cy="1061060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2123728" y="5661248"/>
                <a:ext cx="2898422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−5+1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−5+1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5661248"/>
                <a:ext cx="2898422" cy="792396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15 CuadroTexto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4767852" y="5661248"/>
                <a:ext cx="2069093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s-PE" sz="2400" b="0" i="1" smtClean="0">
                              <a:latin typeface="Cambria Math"/>
                            </a:rPr>
                            <m:t>−4</m:t>
                          </m:r>
                        </m:den>
                      </m:f>
                      <m:sSup>
                        <m:sSupPr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s-PE" sz="2400" b="0" i="1" smtClean="0">
                              <a:latin typeface="Cambria Math"/>
                            </a:rPr>
                            <m:t>−4</m:t>
                          </m:r>
                        </m:sup>
                      </m:sSup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r>
                        <a:rPr lang="es-PE" sz="2400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6" name="1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852" y="5661248"/>
                <a:ext cx="2069093" cy="783804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16 CuadroTexto"/>
          <p:cNvSpPr txBox="1"/>
          <p:nvPr>
            <p:custDataLst>
              <p:tags r:id="rId17"/>
            </p:custDataLst>
          </p:nvPr>
        </p:nvSpPr>
        <p:spPr>
          <a:xfrm>
            <a:off x="251520" y="5805264"/>
            <a:ext cx="5004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(c)</a:t>
            </a:r>
            <a:endParaRPr lang="es-PE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9411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Integral indefinida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251520" y="836713"/>
            <a:ext cx="8712968" cy="576063"/>
          </a:xfr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PE" sz="2400" b="1" dirty="0" smtClean="0">
                <a:solidFill>
                  <a:srgbClr val="FF0000"/>
                </a:solidFill>
              </a:rPr>
              <a:t>Propiedades de la integral indefinida</a:t>
            </a:r>
          </a:p>
        </p:txBody>
      </p:sp>
      <p:sp>
        <p:nvSpPr>
          <p:cNvPr id="4" name="3 CuadroTexto"/>
          <p:cNvSpPr txBox="1"/>
          <p:nvPr>
            <p:custDataLst>
              <p:tags r:id="rId4"/>
            </p:custDataLst>
          </p:nvPr>
        </p:nvSpPr>
        <p:spPr>
          <a:xfrm>
            <a:off x="251520" y="1340768"/>
            <a:ext cx="63986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Algunas propiedades de la integral indefinida son:</a:t>
            </a:r>
            <a:endParaRPr lang="es-P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971600" y="1916832"/>
                <a:ext cx="196957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s-PE" sz="24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916832"/>
                <a:ext cx="1969578" cy="106106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2843808" y="1916832"/>
                <a:ext cx="2123402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r>
                        <a:rPr lang="es-PE" sz="2400" b="0" i="1" smtClean="0">
                          <a:latin typeface="Cambria Math"/>
                        </a:rPr>
                        <m:t>𝑘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1916832"/>
                <a:ext cx="2123402" cy="106106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CuadroTexto"/>
          <p:cNvSpPr txBox="1"/>
          <p:nvPr>
            <p:custDataLst>
              <p:tags r:id="rId7"/>
            </p:custDataLst>
          </p:nvPr>
        </p:nvSpPr>
        <p:spPr>
          <a:xfrm>
            <a:off x="251520" y="2132856"/>
            <a:ext cx="518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(a)</a:t>
            </a:r>
            <a:endParaRPr lang="es-PE" sz="2400" dirty="0"/>
          </a:p>
        </p:txBody>
      </p:sp>
      <p:sp>
        <p:nvSpPr>
          <p:cNvPr id="13" name="12 CuadroTexto"/>
          <p:cNvSpPr txBox="1"/>
          <p:nvPr>
            <p:custDataLst>
              <p:tags r:id="rId8"/>
            </p:custDataLst>
          </p:nvPr>
        </p:nvSpPr>
        <p:spPr>
          <a:xfrm>
            <a:off x="251520" y="3039343"/>
            <a:ext cx="532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(b)</a:t>
            </a:r>
            <a:endParaRPr lang="es-PE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CuadroTexto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5292080" y="2175247"/>
                <a:ext cx="294926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PE" sz="2400" dirty="0" smtClean="0"/>
                  <a:t>donde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𝑘</m:t>
                    </m:r>
                  </m:oMath>
                </a14:m>
                <a:r>
                  <a:rPr lang="es-PE" sz="2400" dirty="0" smtClean="0"/>
                  <a:t> es constante.</a:t>
                </a:r>
                <a:endParaRPr lang="es-PE" sz="2400" dirty="0"/>
              </a:p>
            </p:txBody>
          </p:sp>
        </mc:Choice>
        <mc:Fallback xmlns="">
          <p:sp>
            <p:nvSpPr>
              <p:cNvPr id="18" name="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175247"/>
                <a:ext cx="2949269" cy="461665"/>
              </a:xfrm>
              <a:prstGeom prst="rect">
                <a:avLst/>
              </a:prstGeom>
              <a:blipFill rotWithShape="1">
                <a:blip r:embed="rId16"/>
                <a:stretch>
                  <a:fillRect l="-3099" t="-10526" r="-2273" b="-2894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CuadroTexto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971600" y="2780928"/>
                <a:ext cx="2730106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s-PE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s-PE" sz="2400" b="0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s-PE" sz="2400" b="0" i="1" smtClean="0">
                                  <a:latin typeface="Cambria Math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s-PE" sz="2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s-PE" sz="2400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s-PE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19" name="1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780928"/>
                <a:ext cx="2730106" cy="1061060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3528718" y="2780928"/>
                <a:ext cx="3597908" cy="10610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es-PE" sz="2400" b="0" i="1" smtClean="0">
                          <a:latin typeface="Cambria Math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s-PE" sz="2400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s-PE" sz="2400" b="0" i="1" smtClean="0">
                              <a:latin typeface="Cambria Math"/>
                            </a:rPr>
                            <m:t>𝑔</m:t>
                          </m:r>
                          <m:d>
                            <m:dPr>
                              <m:ctrlPr>
                                <a:rPr lang="es-PE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s-PE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s-PE" sz="2400" b="0" i="1" smtClean="0">
                              <a:latin typeface="Cambria Math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8718" y="2780928"/>
                <a:ext cx="3597908" cy="106106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07652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UIDATA" val="&lt;database version=&quot;9.0&quot;&gt;&lt;object type=&quot;1&quot; unique_id=&quot;10001&quot;&gt;&lt;property id=&quot;20141&quot; value=&quot;Sistemas de ecuaciones lineales_1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3&quot; value=&quot;1&quot;/&gt;&lt;property id=&quot;20184&quot; value=&quot;7&quot;/&gt;&lt;property id=&quot;20193&quot; value=&quot;-1&quot;/&gt;&lt;property id=&quot;20224&quot; value=&quot;C:\USIL - Virtual\Matematica 2\presentaciones_adobe\semana 6 tema 1&quot;/&gt;&lt;property id=&quot;20250&quot; value=&quot;0&quot;/&gt;&lt;property id=&quot;20251&quot; value=&quot;0&quot;/&gt;&lt;property id=&quot;20259&quot; value=&quot;0&quot;/&gt;&lt;property id=&quot;20700&quot; value=&quot;0&quot;/&gt;&lt;object type=&quot;8&quot; unique_id=&quot;13754&quot;&gt;&lt;/object&gt;&lt;object type=&quot;2&quot; unique_id=&quot;13755&quot;&gt;&lt;object type=&quot;3&quot; unique_id=&quot;13756&quot;&gt;&lt;property id=&quot;20148&quot; value=&quot;5&quot;/&gt;&lt;property id=&quot;20300&quot; value=&quot;Diapositiva 1 - &amp;quot;Integral indefinida&amp;quot;&quot;/&gt;&lt;property id=&quot;20307&quot; value=&quot;256&quot;/&gt;&lt;property id=&quot;20309&quot; value=&quot;-1&quot;/&gt;&lt;/object&gt;&lt;object type=&quot;3&quot; unique_id=&quot;14325&quot;&gt;&lt;property id=&quot;20148&quot; value=&quot;5&quot;/&gt;&lt;property id=&quot;20300&quot; value=&quot;Diapositiva 13&quot;/&gt;&lt;property id=&quot;20307&quot; value=&quot;269&quot;/&gt;&lt;property id=&quot;20309&quot; value=&quot;-1&quot;/&gt;&lt;/object&gt;&lt;object type=&quot;3&quot; unique_id=&quot;14371&quot;&gt;&lt;property id=&quot;20148&quot; value=&quot;5&quot;/&gt;&lt;property id=&quot;20300&quot; value=&quot;Diapositiva 2&quot;/&gt;&lt;property id=&quot;20307&quot; value=&quot;270&quot;/&gt;&lt;property id=&quot;20309&quot; value=&quot;-1&quot;/&gt;&lt;/object&gt;&lt;object type=&quot;3&quot; unique_id=&quot;14372&quot;&gt;&lt;property id=&quot;20148&quot; value=&quot;5&quot;/&gt;&lt;property id=&quot;20300&quot; value=&quot;Diapositiva 3&quot;/&gt;&lt;property id=&quot;20307&quot; value=&quot;271&quot;/&gt;&lt;property id=&quot;20309&quot; value=&quot;-1&quot;/&gt;&lt;/object&gt;&lt;object type=&quot;3&quot; unique_id=&quot;14412&quot;&gt;&lt;property id=&quot;20148&quot; value=&quot;5&quot;/&gt;&lt;property id=&quot;20300&quot; value=&quot;Diapositiva 4&quot;/&gt;&lt;property id=&quot;20307&quot; value=&quot;272&quot;/&gt;&lt;property id=&quot;20309&quot; value=&quot;-1&quot;/&gt;&lt;/object&gt;&lt;object type=&quot;3&quot; unique_id=&quot;14413&quot;&gt;&lt;property id=&quot;20148&quot; value=&quot;5&quot;/&gt;&lt;property id=&quot;20300&quot; value=&quot;Diapositiva 5&quot;/&gt;&lt;property id=&quot;20307&quot; value=&quot;273&quot;/&gt;&lt;property id=&quot;20309&quot; value=&quot;-1&quot;/&gt;&lt;/object&gt;&lt;object type=&quot;3&quot; unique_id=&quot;14480&quot;&gt;&lt;property id=&quot;20148&quot; value=&quot;5&quot;/&gt;&lt;property id=&quot;20300&quot; value=&quot;Diapositiva 6&quot;/&gt;&lt;property id=&quot;20307&quot; value=&quot;274&quot;/&gt;&lt;property id=&quot;20309&quot; value=&quot;-1&quot;/&gt;&lt;/object&gt;&lt;object type=&quot;3&quot; unique_id=&quot;14517&quot;&gt;&lt;property id=&quot;20148&quot; value=&quot;5&quot;/&gt;&lt;property id=&quot;20300&quot; value=&quot;Diapositiva 7&quot;/&gt;&lt;property id=&quot;20307&quot; value=&quot;275&quot;/&gt;&lt;property id=&quot;20309&quot; value=&quot;-1&quot;/&gt;&lt;/object&gt;&lt;object type=&quot;3&quot; unique_id=&quot;14583&quot;&gt;&lt;property id=&quot;20148&quot; value=&quot;5&quot;/&gt;&lt;property id=&quot;20300&quot; value=&quot;Diapositiva 8&quot;/&gt;&lt;property id=&quot;20307&quot; value=&quot;276&quot;/&gt;&lt;property id=&quot;20309&quot; value=&quot;-1&quot;/&gt;&lt;/object&gt;&lt;object type=&quot;3&quot; unique_id=&quot;14755&quot;&gt;&lt;property id=&quot;20148&quot; value=&quot;5&quot;/&gt;&lt;property id=&quot;20300&quot; value=&quot;Diapositiva 9&quot;/&gt;&lt;property id=&quot;20307&quot; value=&quot;277&quot;/&gt;&lt;property id=&quot;20309&quot; value=&quot;-1&quot;/&gt;&lt;/object&gt;&lt;object type=&quot;3&quot; unique_id=&quot;14821&quot;&gt;&lt;property id=&quot;20148&quot; value=&quot;5&quot;/&gt;&lt;property id=&quot;20300&quot; value=&quot;Diapositiva 10&quot;/&gt;&lt;property id=&quot;20307&quot; value=&quot;279&quot;/&gt;&lt;property id=&quot;20309&quot; value=&quot;-1&quot;/&gt;&lt;/object&gt;&lt;object type=&quot;3&quot; unique_id=&quot;14822&quot;&gt;&lt;property id=&quot;20148&quot; value=&quot;5&quot;/&gt;&lt;property id=&quot;20300&quot; value=&quot;Diapositiva 12&quot;/&gt;&lt;property id=&quot;20307&quot; value=&quot;280&quot;/&gt;&lt;property id=&quot;20309&quot; value=&quot;-1&quot;/&gt;&lt;/object&gt;&lt;object type=&quot;3&quot; unique_id=&quot;14949&quot;&gt;&lt;property id=&quot;20148&quot; value=&quot;5&quot;/&gt;&lt;property id=&quot;20300&quot; value=&quot;Diapositiva 11&quot;/&gt;&lt;property id=&quot;20307&quot; value=&quot;281&quot;/&gt;&lt;property id=&quot;20309&quot; value=&quot;-1&quot;/&gt;&lt;/object&gt;&lt;/object&gt;&lt;object type=&quot;4&quot; unique_id=&quot;13781&quot;&gt;&lt;/object&gt;&lt;object type=&quot;10&quot; unique_id=&quot;13782&quot;&gt;&lt;object type=&quot;11&quot; unique_id=&quot;13783&quot;&gt;&lt;property id=&quot;20180&quot; value=&quot;0&quot;/&gt;&lt;property id=&quot;20181&quot; value=&quot;0&quot;/&gt;&lt;property id=&quot;20183&quot; value=&quot;1&quot;/&gt;&lt;/object&gt;&lt;object type=&quot;12&quot; unique_id=&quot;15907&quot;&gt;&lt;/object&gt;&lt;/object&gt;&lt;/object&gt;&lt;/database&gt;"/>
  <p:tag name="MMPROD_TAG_VCONFIG" val="PD94bWwgdmVyc2lvbj0iMS4wIj8+DQo8Y29uZmlndXJhdGlvbj4NCgk8Y29sb3JzPg0KCQk8dWljb2xvciBuYW1lPSJwcmltYXJ5IiB2YWx1ZT0iMHg2Rjg0ODgiLz4NCgkJPHVpY29sb3IgbmFtZT0iZ2xvdyIgdmFsdWU9IjB4MzVEMzM0Ii8+DQoJCTx1aWNvbG9yIG5hbWU9InRleHQiIHZhbHVlPSIweEZGRkZGRiIvPg0KCQk8dWljb2xvciBuYW1lPSJsaWdodCIgdmFsdWU9IjB4NEU1RDYwIi8+DQoJCTx1aWNvbG9yIG5hbWU9InNoYWRvdyIgdmFsdWU9IjB4MDAwMDAwIi8+DQoJCTx1aWNvbG9yIG5hbWU9ImJhY2tncm91bmQiIHZhbHVlPSIweDcyNzk3MSIvPg0KCQk8dWljb2xvciBuYW1lPSJub3Rlc1RleHRCYWNrZ3JvdW5kIiB2YWx1ZT0iMHhGRkZGRkYiLz4NCgk8L2NvbG9ycz4NCgk8bGF5b3V0Pg0KCQk8dWlzaG93IG5hbWU9InByZXNlbnRhdGlvbnRpdGxlIiB2YWx1ZT0idHJ1ZSIvPg0KCQk8dWlzaG93IG5hbWU9InByZXNlbnRlcnBob3RvIiB2YWx1ZT0idHJ1ZSIvPg0KCQk8dWlzaG93IG5hbWU9InByZXNlbnRlcm5hbWUiIHZhbHVlPSJ0cnVlIi8+DQoJCTx1aXNob3cgbmFtZT0icHJlc2VudGVydGl0bGUiIHZhbHVlPSJ0cnVlIi8+DQoJCTx1aXNob3cgbmFtZT0icHJlc2VudGVyZW1haWwiIHZhbHVlPSJ0cnVlIi8+DQoJCTx1aXNob3cgbmFtZT0icHJlc2VudGVyYmlvIiB2YWx1ZT0idHJ1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Nob3cgbmFtZT0iY2N0ZXh0aGlnaGxpZ2h0aW5nIiB2YWx1ZT0idHJ1ZSIvPg0KCQk8dWlyZXBsYWNlIG5hbWU9ImxvZ28iIHZhbHVlPSIiLz4NCgkJPHVpcmVwbGFjZSBuYW1lPSJiZ2ltYWdlIiB2YWx1ZT0iIi8+DQoJCTx1aXJlcGxhY2UgbmFtZT0iaW5pdGlhbHRhYiIgdmFsdWU9Im91dGxpbmUiLz4NCgkJPHVpc2hvdyBuYW1lPSJxdWl6IiB2YWx1ZT0idHJ1ZSIvPg0KCTwvbGF5b3V0Pg0KCTxwcmVsb2FkZXI+PHNldEJvb2wgbmFtZT0iZGlzYWJsZUFzc2V0UHJlbG9hZGVyIiB2YWx1ZT0idHJ1ZSIvPjwvcHJlbG9hZGVyPj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BdXMiLz4NCgkJPHVpdGV4dCBuYW1lPSJET0NXUkFQX1RJVExFIiB2YWx1ZT0iUHJlc2VudGVyLUFuaGFuZyIvPg0KCQk8dWl0ZXh0IG5hbWU9IkRPQ1dSQVBfTVNHIiB2YWx1ZT0iQXVmIG1laW5lbSBBcmJlaXRzcGxhdHogc3BlaWNoZXJuIi8+DQoJCTx1aXRleHQgbmFtZT0iRE9DV1JBUF9QUk9NUFQiIHZhbHVlPSJadW0gSGVydW50ZXJsYWRlbiBrbGlja2VuIi8+DQoJPC9sYW5ndWFnZT4NCgk8bGFuZ3VhZ2UgaWQ9ImZ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+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+DQoJCTx1aXRleHQgbmFtZT0iVEhVTUJfSEVBRElORyIgdmFsdWU9IkRpYXBvc2l0aXZlIi8+DQoJCTx1aXRleHQgbmFtZT0iVEhVTUJfSU5GTyIgdmFsdWU9IlRpdHJlL2R1csOpZSIvPg0KCQk8dWl0ZXh0IG5hbWU9IkFUVEFDSE5BTUVfSEVBRElORyIgdmFsdWU9Ik5vbSBkZSBmaWNoaWVyIi8+DQoJCTx1aXRleHQgbmFtZT0iQVRUQUNIU0laRV9IRUFESU5HIiB2YWx1ZT0iVGFpbGxlIi8+DQoJCTx1aXRleHQgbmFtZT0iU0xJREVfTk9URVMiIHZhbHVlPSJDb21tZW50YWlyZXMgZGVzIGRpYXBvc2l0aXZlcyIvPg0KCQk8IS0tcXVpeiBwb2QgYW5kIG1lc3NhZ2UgYm94IHRleHRzLS0+DQoJCTx1aXRleHQgbmFtZT0iUVVJWlBPRF9RVUlaX0FUVEVNUFQiIHZhbHVlPSJUZW50YXRpdmUgZGUgcXVlc3Rpb25uYWlyZSA6Ii8+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+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JiN4QTsmI3hBO1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+DQoJCTx1aXRleHQgbmFtZT0iRE9DV1JBUF9QUk9NUFQiIHZhbHVlPSJDbGlxdWVyIHBvdXIgdMOpbMOpY2hhcmdlciIvPg0KCTwvbGFuZ3VhZ2U+DQoJPGxhbmd1YWdlIGlkPSJqYS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w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WSURQTEFZSU5HIiB2YWx1ZT0i44OT44OH44Kq5YaN55Sf5Lit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1FVSVoiIHZhbHVlPSLjgq/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5qSc57Si44GZ44KL44OG44Kt44K544O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+DQoJCTx1aXRleHQgbmFtZT0iUVVJWlBPRF9RVUlaX0FUVEVNUFQiIHZhbHVlPSLjgq/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+DQoJCTx1aXRleHQgbmFtZT0iUVVJWlBPRF9RVUVTVFlQRV9TVFIiIHZhbHVlPSLjgr/jgqTjg5cgOiAlcyIvPg0KCQk8dWl0ZXh0IG5hbWU9IlFVSVpQT0RfUVVFU1RZUEVfR1JEIiB2YWx1ZT0i6KmV5L6hIi8+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+OBhCIvPg0KCQk8dWl0ZXh0IG5hbWU9IldBUk5JTkdNU0dfTk9TVFJJTkciIHZhbHVlPSLjgYTjgYTjgYgiLz4NCgkJPHVpdGV4dCBuYW1lPSJXQVJOSU5HTVNHX1RJVExFU1RSSU5HIiB2YWx1ZT0i44Kv44Kk44K644Gu44OK44OT44Ky44O844K344On44Oz44Gr6Zai44GZ44KL6K2m5ZGKIi8+DQoJCTx1aXRleHQgbmFtZT0iV0FSTklOR01TR19NU0dTVFJJTkciIHZhbHVlPSLjgZPjga7jgq/jgqTjgrrjgavjga/jgIHjgb7jgaDop6PnrZTjgZfjgabjgYTjgarjgYTos6rllY/jgYzjgYLjgorjgb7jgZnjgIImI3hBOyYjeEE7IOOCr+OCpOOCuuOCkue1guS6huOBmeOCi+OBq+OBr+OAgeOAjOOBr+OBhOOAjeOCkuOCr+ODquODg+OCr+OBl+OBvuOBmeOAguOCr+OCpOOCuuOCkue2muihjOOBmeOCi+OBq+OBr+OAgeOAjOOBhOOBhOOBiOOAjeOCkuOCr+ODquODg+OCr+OBl+OBvuOBmeOAgiIvPg0KCQk8dWl0ZXh0IG5hbWU9IklORk9STUFUSU9OX0gyNjRfRkxBU0hQTEFZRVIiIHZhbHVlPSLjgYrkvb/jgYTjga7jgrPjg7Pjg5Tjg6Xjg7zjgr/jgavnj77lnKjjgqTjg7Pjgrnjg4jjg7zjg6vjgZXjgozjgabjgYTjgosgRmxhc2ggUGxheWVyIOOBruODkOODvOOCuOODp+ODs+OBr+OAgeOBk+OBruODk+ODh+OCquOCkuOCteODneODvOODiOOBl+OBpuOBhOOBvuOBm+OCk+OAguacgOaWsOOBriBGbGFzaCBQbGF5ZXIg44KS44OA44Km44Oz44Ot44O844OJ44GZ44KL44Gr44Gv44CB44OT44OH44Kq6aCY5Z+f44KS44Kv44Oq44OD44Kv44GX44Gm44GP44Gg44GV44GE44CC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+imi+OBm+OCiyIvPg0KCQk8dWl0ZXh0IG5hbWU9Ik1VVEUiIHZhbHVlPSLjg5/jg6Xjg7zjg4giLz4NCgkJPHVpdGV4dCBuYW1lPSJET0NXUkFQX1RJVExFIiB2YWx1ZT0iUHJlc2VudGVyIOa3u+S7mOODleOCoeOCpOODqyIvPg0KCQk8dWl0ZXh0IG5hbWU9IkRPQ1dSQVBfTVNHIiB2YWx1ZT0i44Oe44Kk44Kz44Oz44OU44Ol44O844K/44Gr5L+d5a2YIi8+DQoJCTx1aXRleHQgbmFtZT0iRE9DV1JBUF9QUk9NUFQiIHZhbHVlPSLjgq/jg6rjg4Pjgq/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+DQoJCTx1aXRleHQgbmFtZT0iU0NSVUJCQVJTVEFUVVNfU0xJREVJTkZPIiB2YWx1ZT0i7Iqs65287J2065OcICVuIC8gJXQgfCAiLz4NCgkJPHVpdGV4dCBuYW1lPSJTQ1JVQkJBUlNUQVRVU19TVE9QUEVEIiB2YWx1ZT0i7KSR7KeA65CoIi8+DQoJCTx1aXRleHQgbmFtZT0iU0NSVUJCQVJTVEFUVVNfUExBWUlORyIgdmFsdWU9IuyerOyDnSIvPg0KCQk8dWl0ZXh0IG5hbWU9IlNDUlVCQkFSU1RBVFVTX05PQVVESU8iIHZhbHVlPSLsmKTrlJTsmKQg7JeG7J2MIi8+DQoJCTx1aXRleHQgbmFtZT0iU0NSVUJCQVJTVEFUVVNfVklEUExBWUlORyIgdmFsdWU9Iuu5hOuUlOyYpCDsnqzsg50g7KSRIi8+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+DQoJCTwhLS0gc3Vic3RpdHV0aW9uOiAlbSA9PSBtaW51dGVzIHJlbWFpbmluZyAtLT4NCgkJPCEtLSBzdWJzdGl0dXRpb246ICVzID09IHNlY29uZHMgcmVtYWluaW5nIC0tPg0KCQk8dWl0ZXh0IG5hbWU9IkVMQVBTRUQiIHZhbHVlPSIlbeu2hCAlc+y0iCDrgqjsnYwiLz4NCgkJPHVpdGV4dCBuYW1lPSJOT1RGT1VORCIgdmFsdWU9IuyXhuydjCIvPg0KCQk8dWl0ZXh0IG5hbWU9IkFUVEFDSE1FTlRTIiB2YWx1ZT0i7LKo67aAIO2MjOydvCIvPg0KCQk8IS0tIHN1YnN0aXR1dGlvbjogJXAgPT0gY3VycmVudCBzcGVha2VyJ3MgdGl0bGUgLS0+DQoJCTx1aXRleHQgbmFtZT0iQklPV0lOX1RJVExFIiB2YWx1ZT0i6rK966ClIOyGjOqwnDogJXAiLz4NCgkJPHVpdGV4dCBuYW1lPSJCSU9CVE5fVElUTEUiIHZhbHVlPSLqsr3roKUg7IaM6rCcIi8+DQoJCTx1aXRleHQgbmFtZT0iRElWSURFUkJUTl9USVRMRSIgdmFsdWU9InwiLz4NCgkJPHVpdGV4dCBuYW1lPSJDT05UQUNUQlROX1RJVExFIiB2YWx1ZT0i7Jew65297LKYIi8+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+DQoJCTx1aXRleHQgbmFtZT0iVEhVTUJfSEVBRElORyIgdmFsdWU9IuyKrOudvOydtOuTnCIvPg0KCQk8dWl0ZXh0IG5hbWU9IlRIVU1CX0lORk8iIHZhbHVlPSLsoJzrqqkv7J6s7IOd7Iuc6rCEIi8+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+DQoJCTx1aXRleHQgbmFtZT0iUVVJWlBPRF9RVUlaX0FUVEVNUFQiIHZhbHVlPSLtgLTspogg7Iuc64+EIO2an+yImDoiLz4NCgkJPHVpdGV4dCBuYW1lPSJRVUlaUE9EX1FVSVpfQVRURU1QVF9WQUxVRSIgdmFsdWU9IiVuLyV0Ii8+DQoJCTx1aXRleHQgbmFtZT0iUVVJWlBPRF9RVUlaX1NDT1JFIiB2YWx1ZT0i65Od7KCQOiIvPg0KCQk8dWl0ZXh0IG5hbWU9IlFVSVpQT0RfUVVJWl9QQVNTU0NPUkUiIHZhbHVlPSLthrXqs7wg7KCQ7IiYOiIvPg0KCQk8dWl0ZXh0IG5hbWU9IlFVSVpQT0RfUVVJWl9NQVhTQ09SRSIgdmFsdWU9Iuy1nOqzoCDsoJDsiJg6Ii8+DQoJCTx1aXRleHQgbmFtZT0iUVVJWlBPRF9RVUVTQVRNUFRfU1RSIiB2YWx1ZT0i7Iuc64+EIO2an+yImDogJW4vJXQiLz4NCgkJPHVpdGV4dCBuYW1lPSJRVUlaUE9EX1FVRVNUWVBFX1NUUiIgdmFsdWU9IuycoO2YlTogJXMiLz4NCgkJPHVpdGV4dCBuYW1lPSJRVUlaUE9EX1FVRVNUWVBFX0dSRCIgdmFsdWU9IuygkOyImCDrp6TquLDquLAg7JmE66OMIi8+DQoJCTx1aXRleHQgbmFtZT0iUVVJWlBPRF9RVUVTVFlQRV9TVlkiIHZhbHVlPSLshKTrrLgg7KGw7IKsIi8+DQoJCTx1aXRleHQgbmFtZT0iUVVJWlBPRF9RVUlaQVRNUFRfSU5GIiB2YWx1ZT0i66y07ZWcIi8+DQoJCTx1aXRleHQgbmFtZT0iUVVJWlBPRF9RVUVTQVRNUFRfSU5GIiB2YWx1ZT0i66y07ZWcIi8+DQoJCTx1aXRleHQgbmFtZT0iV0FSTklOR01TR19ZRVNTVFJJTkciIHZhbHVlPSLsmIgiLz4NCgkJPHVpdGV4dCBuYW1lPSJXQVJOSU5HTVNHX05PU1RSSU5HIiB2YWx1ZT0i7JWE64uI7JikIi8+DQoJCTx1aXRleHQgbmFtZT0iV0FSTklOR01TR19USVRMRVNUUklORyIgdmFsdWU9Iu2AtOymiCDrgrTruYTqsozsnbTshZgg6rK96rOgIi8+DQoJCTx1aXRleHQgbmFtZT0iV0FSTklOR01TR19NU0dTVFJJTkciIHZhbHVlPSLsnbQg7YC07KaI7JeQ7IScIOyLnOuPhO2VmOyngCDslYrsnYAg7KeI66y47J20IOyeiOyKteuLiOuLpC4mI3hBOyYjeEE77YC07KaI66W8IOyiheujjO2VmOugpOuptCBb7JiIXeulvCDtgbTrpq3tlZjqs6AsIO2AtOymiOulvCDqs4Tsho3tlZjroKTrqbQgW+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ssLjsl6zsnpDsl5Dqsowg7IS466GcIOunieuMgCDrs7TsnbTquLAiLz4NCgkJPHVpdGV4dCBuYW1lPSJNVVRFIiB2YWx1ZT0i7J2M7IaM6rGwIi8+DQoJCTx1aXRleHQgbmFtZT0iRE9DV1JBUF9USVRMRSIgdmFsdWU9IlByZXNlbnRlciDtjIzsnbwg7LKo67aAIi8+DQoJCTx1aXRleHQgbmFtZT0iRE9DV1JBUF9NU0ciIHZhbHVlPSLrgrQg7Lu07ZOo7YSw7JeQIOyggOyepSIvPg0KCQk8dWl0ZXh0IG5hbWU9IkRPQ1dSQVBfUFJPTVBUIiB2YWx1ZT0i7YG066at7ZWY7JesIOuLpOyatOuhnOuTnCIvPg0KCTwvbGFuZ3VhZ2U+DQoJPGxhbmd1YWdlIGlkPSJlcy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YSAlbiIvPg0KCQk8IS0tIHN1YnN0aXR1dGlvbjogJW4gPT0gc2xpZGUgbnVtYmVyIC0tPg0KCQk8IS0tIHN1YnN0aXR1dGlvbjogJXQgPT0gdG90YWwgc2xpZGUgY291bnQgLS0+DQoJCTx1aXRleHQgbmFtZT0iU0NSVUJCQVJTVEFUVVNfU0xJREVJTkZPIiB2YWx1ZT0iRGlhcG9zaXRpdmEgJW4gLyAldCB8ICIvPg0KCQk8dWl0ZXh0IG5hbWU9IlNDUlVCQkFSU1RBVFVTX1NUT1BQRUQiIHZhbHVlPSJEZXRlbmlkYSIvPg0KCQk8dWl0ZXh0IG5hbWU9IlNDUlVCQkFSU1RBVFVTX1BMQVlJTkciIHZhbHVlPSJSZXByb2R1Y2llbmRvIi8+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+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+DQoJCTx1aXRleHQgbmFtZT0iQVRUQUNITUVOVFMiIHZhbHVlPSJBcmNoaXZvcyBhZGp1bnRvcyIvPg0KCQk8IS0tIHN1YnN0aXR1dGlvbjogJXAgPT0gY3VycmVudCBzcGVha2VyJ3MgdGl0bGUgLS0+DQoJCTx1aXRleHQgbmFtZT0iQklPV0lOX1RJVExFIiB2YWx1ZT0iQmlvZ3JhZsOtYTogJXAiLz4NCgkJPHVpdGV4dCBuYW1lPSJCSU9CVE5fVElUTEUiIHZhbHVlPSJCaW9ncmFmw61hIi8+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+DQoJCTx1aXRleHQgbmFtZT0iVEFCX05PVEVTIiB2YWx1ZT0iTm90YXMiLz4NCgkJPHVpdGV4dCBuYW1lPSJUQUJfU0VBUkNIIiB2YWx1ZT0iQnVzY2FyIi8+DQoJCTx1aXRleHQgbmFtZT0iU0xJREVfSEVBRElORyIgdmFsdWU9IlTDrXR1bG8gZGUgZGlhcG9zaXRpdmEiLz4NCgkJPHVpdGV4dCBuYW1lPSJEVVJBVElPTl9IRUFESU5HIiB2YWx1ZT0iRHVyYWMuIi8+DQoJCTx1aXRleHQgbmFtZT0iU0VBUkNIX0hFQURJTkciIHZhbHVlPSJCdXNjYXIgdGV4dG86Ii8+DQoJCTx1aXRleHQgbmFtZT0iVEhVTUJfSEVBRElORyIgdmFsdWU9IkRpYXBvc2l0aXZhIi8+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+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+DQoJCTx1aXRleHQgbmFtZT0iUVVJWlBPRF9RVUVTQVRNUFRfU1RSIiB2YWx1ZT0iSW50ZW50b3M6ICVuIGRlICV0Ii8+DQoJCTx1aXRleHQgbmFtZT0iUVVJWlBPRF9RVUVTVFlQRV9TVFIiIHZhbHVlPSJUaXBvOiAlcyIvPg0KCQk8dWl0ZXh0IG5hbWU9IlFVSVpQT0RfUVVFU1RZUEVfR1JEIiB2YWx1ZT0iQ29uIHB1bnR1YWNpw7NuIi8+DQoJCTx1aXRleHQgbmFtZT0iUVVJWlBPRF9RVUVTVFlQRV9TVlkiIHZhbHVlPSJFbmN1ZXN0YSIvPg0KCQk8dWl0ZXh0IG5hbWU9IlFVSVpQT0RfUVVJWkFUTVBUX0lORiIgdmFsdWU9IkluZmluaXRvIi8+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iYjeEE7JiN4QTt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+DQoJCTwhLS0gc3Vic3RpdHV0aW9uOiAlbiA9PSBzbGlkZSBudW1iZXIgLS0+DQoJCTx1aXRleHQgbmFtZT0iQk9PS01BUksiIHZhbHVlPSJBZG9iZSBQcmVzZW50ZXI6ICVwIi8+DQoJCTwhLS0gc3Vic3RpdHV0aW9uOiAlcCA9PSBwcmVzZW50YXRpb24gdGl0bGUgLS0+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+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+DQoJCTx1aXRleHQgbmFtZT0iU0NSVUJCQVJTVEFUVVNfUExBWUlORyIgdmFsdWU9IlJlcHJvZHV6aW5kbyIvPg0KCQk8dWl0ZXh0IG5hbWU9IlNDUlVCQkFSU1RBVFVTX05PQVVESU8iIHZhbHVlPSJTZW0gw6F1ZGlvIi8+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+DQoJCTx1aXRleHQgbmFtZT0iU0NSVUJCQVJTVEFUVVNfUkVWSUVXUVVJWiIgdmFsdWU9IlJldmlzYW5kbyBxdWVzdGlvbsOhcmlvIi8+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1FVSVoiIHZhbHVlPSJRdWVzdC4iLz4NCgkJPHVpdGV4dCBuYW1lPSJUQUJfT1VUTElORSIgdmFsdWU9IkVzcXVlbWEiLz4NCgkJPHVpdGV4dCBuYW1lPSJUQUJfVEhVTUIiIHZhbHVlPSJNaW5pIi8+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+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+DQoJCTx1aXRleHQgbmFtZT0iUVVJWlBPRF9RVUlaX01BWFNDT1JFIiB2YWx1ZT0iUG9udHVhw6fDo28gbcOheGltYToiLz4NCgkJPHVpdGV4dCBuYW1lPSJRVUlaUE9EX1FVRVNBVE1QVF9TVFIiIHZhbHVlPSJUZW50YXRpdmE6ICVuIGRlICV0Ii8+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+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mI3hBOyYjeEE7Q2xpcXVlIGVtIFNpbSBwYXJhIHNhaXIgZG8gcXVlc3Rpb27DoXJpbyBvdSBlbSBOw6NvIHNlIHF1aXNlciBjb250aW51YXIuIi8+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+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+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+DQoJCTx1aXRleHQgbmFtZT0iU0NSVUJCQVJTVEFUVVNfUkVWSUVXUVVJWiIgdmFsdWU9IlJldmlzaW9uZSBkZWwgcXVpeiIvPg0KCQk8IS0tIHN1YnN0aXR1dGlvbjogJW0gPT0gbWludXRlcyByZW1haW5pbmcgLS0+DQoJCTwhLS0gc3Vic3RpdHV0aW9uOiAlcyA9PSBzZWNvbmRzIHJlbWFpbmluZyAtLT4NCgkJPHVpdGV4dCBuYW1lPSJFTEFQU0VEIiB2YWx1ZT0iJW0gTWludXRpICVzIFNlY29uZGkgcmltYW5lbnRpIi8+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+DQoJCTx1aXRleHQgbmFtZT0iVEFCX1RIVU1CIiB2YWx1ZT0iTWluaWF0dXJlIi8+DQoJCTx1aXRleHQgbmFtZT0iVEFCX05PVEVTIiB2YWx1ZT0iTm90ZSIvPg0KCQk8dWl0ZXh0IG5hbWU9IlRBQl9TRUFSQ0giIHZhbHVlPSJDZXJjYSIvPg0KCQk8dWl0ZXh0IG5hbWU9IlNMSURFX0hFQURJTkciIHZhbHVlPSJUaXRvbG8gZGlhcG9zaXRpdmEiLz4NCgkJPHVpdGV4dCBuYW1lPSJEVVJBVElPTl9IRUFESU5HIiB2YWx1ZT0iRHVyYXRhIi8+DQoJCTx1aXRleHQgbmFtZT0iU0VBUkNIX0hFQURJTkciIHZhbHVlPSJDZXJjYSB0ZXN0bzoiLz4NCgkJPHVpdGV4dCBuYW1lPSJUSFVNQl9IRUFESU5HIiB2YWx1ZT0iRGlhcG9zaXRpdmEiLz4NCgkJPHVpdGV4dCBuYW1lPSJUSFVNQl9JTkZPIiB2YWx1ZT0iVGl0b2xvL1RlbXBvIi8+DQoJCTx1aXRleHQgbmFtZT0iQVRUQUNITkFNRV9IRUFESU5HIiB2YWx1ZT0iTm9tZSBmaWxlIi8+DQoJCTx1aXRleHQgbmFtZT0iQVRUQUNIU0laRV9IRUFESU5HIiB2YWx1ZT0iRGltZW5zaW9uZSIvPg0KCQk8dWl0ZXh0IG5hbWU9IlNMSURFX05PVEVTIiB2YWx1ZT0iTm90ZSBkaWFwb3NpdGl2YSIvPg0KCQk8IS0tcXVpeiBwb2QgYW5kIG1lc3NhZ2UgYm94IHRleHRzLS0+DQoJCTx1aXRleHQgbmFtZT0iUVVJWlBPRF9RVUlaX0FUVEVNUFQiIHZhbHVlPSJUZW50YXRpdm8gcXVpejoiLz4NCgkJPHVpdGV4dCBuYW1lPSJRVUlaUE9EX1FVSVpfQVRURU1QVF9WQUxVRSIgdmFsdWU9IiVuIGRpICV0Ii8+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+DQoJCTx1aXRleHQgbmFtZT0iUVVJWlBPRF9RVUVTVFlQRV9HUkQiIHZhbHVlPSJDb24gdmFsdXRhemlvbmUiLz4NCgkJPHVpdGV4dCBuYW1lPSJRVUlaUE9EX1FVRVNUWVBFX1NWWSIgdmFsdWU9IkluZGFnaW5lIi8+DQoJCTx1aXRleHQgbmFtZT0iUVVJWlBPRF9RVUlaQVRNUFRfSU5GIiB2YWx1ZT0iSW5maW5pdGkiLz4NCgkJPHVpdGV4dCBuYW1lPSJRVUlaUE9EX1FVRVNBVE1QVF9JTkYiIHZhbHVlPSJJbmZpbml0aSIvPg0KCQk8dWl0ZXh0IG5hbWU9IldBUk5JTkdNU0dfWUVTU1RSSU5HIiB2YWx1ZT0iU8OsIi8+DQoJCTx1aXRleHQgbmFtZT0iV0FSTklOR01TR19OT1NUUklORyIgdmFsdWU9Ik5vIi8+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+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ICVuIi8+DQoJCTwhLS0gc3Vic3RpdHV0aW9uOiAlbiA9PSBzbGlkZSBudW1iZXIgLS0+DQoJCTwhLS0gc3Vic3RpdHV0aW9uOiAldCA9PSB0b3RhbCBzbGlkZSBjb3VudCAtLT4NCgkJPHVpdGV4dCBuYW1lPSJTQ1JVQkJBUlNUQVRVU19TTElERUlORk8iIHZhbHVlPSJEaWEgJW4gLyAldCB8ICIvPg0KCQk8dWl0ZXh0IG5hbWU9IlNDUlVCQkFSU1RBVFVTX1NUT1BQRUQiIHZhbHVlPSJHZXN0b3B0Ii8+DQoJCTx1aXRleHQgbmFtZT0iU0NSVUJCQVJTVEFUVVNfUExBWUlORyIgdmFsdWU9IkFmc3BlbGVuIi8+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+DQoJCTx1aXRleHQgbmFtZT0iU0NSVUJCQVJTVEFUVVNfUkVWSUVXUVVJWiIgdmFsdWU9IlF1aXogY29udHJvbGVyZW4iLz4NCgkJPCEtLSBzdWJzdGl0dXRpb246ICVtID09IG1pbnV0ZXMgcmVtYWluaW5nIC0tPg0KCQk8IS0tIHN1YnN0aXR1dGlvbjogJXMgPT0gc2Vjb25kcyByZW1haW5pbmcgLS0+DQoJCTx1aXRleHQgbmFtZT0iRUxBUFNFRCIgdmFsdWU9IkVyIHJlc3RlcmVuICVtIG1pbnV0ZW4gJXMgc2Vjb25kZW4iLz4NCgkJPHVpdGV4dCBuYW1lPSJOT1RGT1VORCIgdmFsdWU9Ik5pZXRzIGdldm9uZGVuIi8+DQoJCTx1aXRleHQgbmFtZT0iQVRUQUNITUVOVFMiIHZhbHVlPSJCaWpsYWdlbiIvPg0KCQk8IS0tIHN1YnN0aXR1dGlvbjogJXAgPT0gY3VycmVudCBzcGVha2VyJ3MgdGl0bGUgLS0+DQoJCTx1aXRleHQgbmFtZT0iQklPV0lOX1RJVExFIiB2YWx1ZT0iQmlvZ3JhZmllOiAlcCIvPg0KCQk8dWl0ZXh0IG5hbWU9IkJJT0JUTl9USVRMRSIgdmFsdWU9IkJpb2dyYWZpZSIvPg0KCQk8dWl0ZXh0IG5hbWU9IkRJVklERVJCVE5fVElUTEUiIHZhbHVlPSJ8Ii8+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+DQoJCTx1aXRleHQgbmFtZT0iVEFCX1NFQVJDSCIgdmFsdWU9IlpvZWtlbiIvPg0KCQk8dWl0ZXh0IG5hbWU9IlNMSURFX0hFQURJTkciIHZhbHVlPSJUaXRlbCB2YW4gZGlhIi8+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+DQoJCTx1aXRleHQgbmFtZT0iQVRUQUNITkFNRV9IRUFESU5HIiB2YWx1ZT0iQmVzdGFuZHNuYWFtIi8+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+DQoJCTx1aXRleHQgbmFtZT0iUVVJWlBPRF9RVUlaX01BWFNDT1JFIiB2YWx1ZT0iTWF4aW1hYWwgaGFhbGJhcmUgc2NvcmU6Ii8+DQoJCTx1aXRleHQgbmFtZT0iUVVJWlBPRF9RVUVTQVRNUFRfU1RSIiB2YWx1ZT0iUG9naW5nOiAlbiB2YW4gJXQiLz4NCgkJPHVpdGV4dCBuYW1lPSJRVUlaUE9EX1FVRVNUWVBFX1NUUiIgdmFsdWU9IlR5cGU6ICVzIi8+DQoJCTx1aXRleHQgbmFtZT0iUVVJWlBPRF9RVUVTVFlQRV9HUkQiIHZhbHVlPSJUZWx0IHZvb3Igc2NvcmUiLz4NCgkJPHVpdGV4dCBuYW1lPSJRVUlaUE9EX1FVRVNUWVBFX1NWWSIgdmFsdWU9IkVucXXDqnRlIi8+DQoJCTx1aXRleHQgbmFtZT0iUVVJWlBPRF9RVUlaQVRNUFRfSU5GIiB2YWx1ZT0iT25iZXBlcmt0Ii8+DQoJCTx1aXRleHQgbmFtZT0iUVVJWlBPRF9RVUVTQVRNUFRfSU5GIiB2YWx1ZT0iT25iZXBlcmt0Ii8+DQoJCTx1aXRleHQgbmFtZT0iV0FSTklOR01TR19ZRVNTVFJJTkciIHZhbHVlPSJKYSIvPg0KCQk8dWl0ZXh0IG5hbWU9IldBUk5JTkdNU0dfTk9TVFJJTkciIHZhbHVlPSJOZWUiLz4NCgkJPHVpdGV4dCBuYW1lPSJXQVJOSU5HTVNHX1RJVExFU1RSSU5HIiB2YWx1ZT0iV2FhcnNjaHV3aW5nIG1ldCBiZXRyZWtraW5nIHRvdCBxdWl6bmF2aWdhdGllIi8+DQoJCTx1aXRleHQgbmFtZT0iV0FSTklOR01TR19NU0dTVFJJTkciIHZhbHVlPSJVIGhlYnQgbmlldCBhbGxlIHZyYWdlbiBpbiBkZXplIHF1aXogYmVhbnR3b29yZC4mI3hBOyYjeEE7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aaWpwYW5lZWwgYWFuIGRlZWxuZW1lcnMgd2VlcmdldmVuIi8+DQoJCTx1aXRleHQgbmFtZT0iTVVURSIgdmFsdWU9IkRlbXBlbiIvPg0KCQk8dWl0ZXh0IG5hbWU9IkRPQ1dSQVBfVElUTEUiIHZhbHVlPSJQcmVzZW50ZXItYmVzdGFuZHNiaWpsYWdlIi8+DQoJCTx1aXRleHQgbmFtZT0iRE9DV1JBUF9NU0ciIHZhbHVlPSJPcHNsYWFuIGluIERlemUgY29tcHV0ZXIiLz4NCgkJPHVpdGV4dCBuYW1lPSJET0NXUkFQX1BST01QVCIgdmFsdWU9IktsaWsgb20gdGUgZG93bmxvYWRlbiIvPg0KCTwvbGFuZ3VhZ2U+DQoJPGxhbmd1YWdlIGlkPSJjbiI+DQoJCTwhLS0gZm9ybWF0IGZvciB1aWZvbnQgdmFsdWUgaXMgImZvbnQsc2l6ZSxpc2JvbGQsaXNpdGFsaWMsaXNzaGFkb3dlZCIgLS0+DQoJCTx1aWZvbnQgbmFtZT0iRk9OVF9RVUlaWklORyIgdmFsdWU9IuWui+S9ky0xODAzMCwxMCxmYWxzZSxmYWxzZSxmYWxzZSIvPg0KCQk8dWlmb250IG5hbWU9IkZPTlRfU0NSVUJTVEFUVVMiIHZhbHVlPSLlrovkvZMtMTgwMzAsMTAsdHJ1ZSxmYWxzZSx0cnVlIi8+DQoJCTx1aWZvbnQgbmFtZT0iRk9OVF9TQ1JVQlRJTUUiIHZhbHVlPSLlrovkvZMtMTgwMzAsMTAsZmFsc2UsZmFsc2UsdHJ1ZSIvPg0KCQk8dWlmb250IG5hbWU9IkZPTlRfRUxBUFNFRFRJTUUiIHZhbHVlPSLlrovkvZMtMTgwMzAsMTAsdHJ1ZSxmYWxzZSx0cnVlIi8+DQoJCTx1aWZvbnQgbmFtZT0iRk9OVF9VVElMU01FTlUiIHZhbHVlPSLlrovkvZMtMTgwMzAsMTAsdHJ1ZSxmYWxzZSxmYWxzZSIvPg0KCQk8dWlmb250IG5hbWU9IkZPTlRfVEFCUyIgdmFsdWU9IuWui+S9ky0xODAzMCwxNCx0cnVlLGZhbHNlLHRydWUiLz4NCgkJPHVpZm9udCBuYW1lPSJGT05UX1BSRVNFTlRBVElPTk5BTUUiIHZhbHVlPSLlrovkvZMtMTgwMzAsMTQsZmFsc2UsZmFsc2UsdHJ1ZSIvPg0KCQk8dWlmb250IG5hbWU9IkZPTlRfUFJFU0VOVEVSTkFNRSIgdmFsdWU9IuWui+S9ky0xODAzMCwxNCx0cnVlLGZhbHNlLHRydWUiLz4NCgkJPHVpZm9udCBuYW1lPSJGT05UX1BSRVNFTlRFUlRJVExFIiB2YWx1ZT0i5a6L5L2TLTE4MDMwLDEzLGZhbHNlLGZhbHNlLHRydWUiLz4NCgkJPHVpZm9udCBuYW1lPSJGT05UX0JJT0JUTiIgdmFsdWU9IuWui+S9ky0xODAzMCwxMCxmYWxzZSxmYWxzZSx0cnVlIi8+DQoJCTx1aWZvbnQgbmFtZT0iRk9OVF9OT1RFUyIgdmFsdWU9IuWui+S9ky0xODAzMCwxMixmYWxzZSxmYWxzZSxmYWxzZSIvPg0KCQk8dWlmb250IG5hbWU9IkZPTlRfT1VUTElORSIgdmFsdWU9IuWui+S9ky0xODAzMCwxMixmYWxzZSxmYWxzZSx0cnVlIi8+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+DQoJCTx1aWZvbnQgbmFtZT0iRk9OVF9MSVNUSEVBRElORyIgdmFsdWU9IuWui+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+S9ky0xODAzMCwxMix0cnVlLGZhbHNlLHRydWUiLz4NCgkJPHVpZm9udCBuYW1lPSJGT05UX01TR0JPWF9NU0ciIHZhbHVlPSLlrovkvZMtMTgwMzAsMTIsZmFsc2UsZmFsc2UsdHJ1ZSIvPg0KCQk8dWlmb250IG5hbWU9IkZPTlRfTVNHQk9YX09QVElPTlMiIHZhbHVlPSLlrovkvZMtMTgwMzAsMTAsdHJ1ZSxmYWxzZSx0cnVlIi8+DQoJCTx1aWZvbnQgbmFtZT0iRk9OVF9RVUlaUE9EX1FVSVpfVElUTEUiIHZhbHVlPSLlrovkvZMtMTgwMzAsMTIsdHJ1ZSxmYWxzZSx0cnVlIi8+DQoJCTx1aWZvbnQgbmFtZT0iRk9OVF9RVUlaUE9EX1FVSVpfQVRURU1QVCIgdmFsdWU9IuWui+S9ky0xODAzMCwxMCxmYWxzZSxmYWxzZSx0cnVlIi8+DQoJCTx1aWZvbnQgbmFtZT0iRk9OVF9RVUlaUE9EX1FVSVpfQVRURU1QVF9WQUxVRSIgdmFsdWU9IuWui+S9ky0xODAzMCwxMCx0cnVlLGZhbHNlLHRydWUiLz4NCgkJPHVpZm9udCBuYW1lPSJGT05UX1FVSVpQT0RfUVVFU1RJT05fU0NPUkUiIHZhbHVlPSLlrovkvZMtMTgwMzAsMTAsZmFsc2UsZmFsc2UsdHJ1ZSIvPg0KCQk8dWlmb250IG5hbWU9IkZPTlRfUVVJWlBPRF9RVUVTVElPTl9TQ09SRV9WQUxVRSIgdmFsdWU9IuWui+S9ky0xODAzMCwxMCx0cnVlLGZhbHNlLHRydWUiLz4NCgkJPHVpZm9udCBuYW1lPSJGT05UX1FVSVpQT0RfUVVFU1RJT05fQVRURU1QVCIgdmFsdWU9IuWui+S9ky0xODAzMCwxMCxmYWxzZSxmYWxzZSx0cnVlIi8+DQoJCTx1aWZvbnQgbmFtZT0iRk9OVF9RVUlaUE9EX1FVRVNUSU9OX0FUVEVNUFRfVkFMVUUiIHZhbHVlPSLlrovkvZMtMTgwMzAsMTAsdHJ1ZSxmYWxzZSx0cnVlIi8+DQoJCTx1aWZvbnQgbmFtZT0iRk9OVF9RVUlaUE9EX1FVRVNUSU9OX1RBRyIgdmFsdWU9IuWui+S9ky0xODAzMCwxMix0cnVlLGZhbHNlLHRydWUiLz4NCgkJPHVpZm9udCBuYW1lPSJGT05UX1FVSVpQT0RfUVVJWl9RVUVTVElPTl9DT1VOVCIgdmFsdWU9IuWui+S9ky0xODAzMCwxMCxmYWxzZSxmYWxzZSx0cnVlIi8+DQoJCTx1aWZvbnQgbmFtZT0iRk9OVF9RVUlaUE9EX1FVSVpfUVVFU1RJT05fQ09VTlRfVkFMVUUiIHZhbHVlPSLlrovkvZMtMTgwMzAsMTAsdHJ1ZSxmYWxzZSx0cnVlIi8+DQoJCTx1aWZvbnQgbmFtZT0iRk9OVF9RVUlaUE9EX1FVSVpfUVVFU1RJT05fQVRURU1QVEVEIiB2YWx1ZT0i5a6L5L2TLTE4MDMwLDEwLGZhbHNlLGZhbHNlLHRydWUiLz4NCgkJPHVpZm9udCBuYW1lPSJGT05UX1FVSVpQT0RfUVVJWl9RVUVTVElPTl9BVFRFTVBURURfVkFMVUUiIHZhbHVlPSLlrovkvZMtMTgwMzAsMTAsdHJ1ZSxmYWxzZSx0cnVlIi8+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+S9ky0xODAzMCwxMCx0cnVlLGZhbHNlLHRydWUiLz4NCgkJPHVpZm9udCBuYW1lPSJGT05UX1FVSVpQT0RfUVVJWl9NQVhTQ09SRSIgdmFsdWU9IuWui+S9ky0xODAzMCwxMCxmYWxzZSxmYWxzZSx0cnVlIi8+DQoJCTx1aWZvbnQgbmFtZT0iRk9OVF9RVUlaUE9EX1FVSVpfTUFYU0NPUkVfVkFMVUUiIHZhbHVlPSLlrovkvZMtMTgwMzAsMTAsdHJ1ZSxmYWxzZSx0cnVlIi8+DQoJCTx1aWZvbnQgbmFtZT0iRk9OVF9RVUlaUE9EX1FVSVpfUEFTU1NDT1JFIiB2YWx1ZT0i5a6L5L2TLTE4MDMwLDEwLGZhbHNlLGZhbHNlLHRydWUiLz4NCgkJPHVpZm9udCBuYW1lPSJGT05UX1FVSVpQT0RfUVVJWl9QQVNTU0NPUkVfVkFMVUUiIHZhbHVlPSLlrovkvZMtMTgwMzAsMTAsdHJ1ZSxmYWxzZSx0cnVlIi8+DQoJCTwhLS0gdWl0ZXh0IC0tPg0KCQk8IS0tIHN1YnN0aXR1dGlvbjogJW4gPT0gc2xpZGUgbnVtYmVyIC0tPg0KCQk8dWl0ZXh0IG5hbWU9IlVOTkFNRURTTElERVRJVExFIiB2YWx1ZT0i5bm754Gv54mHICVuIi8+DQoJCTwhLS0gc3Vic3RpdHV0aW9uOiAlbiA9PSBzbGlkZSBudW1iZXIgLS0+DQoJCTwhLS0gc3Vic3RpdHV0aW9uOiAldCA9PSB0b3RhbCBzbGlkZSBjb3VudCAtLT4NCgkJPHVpdGV4dCBuYW1lPSJTQ1JVQkJBUlNUQVRVU19TTElERUlORk8iIHZhbHVlPSLlubvnga/niYcgJW4gLyAldCB8ICIvPg0KCQk8dWl0ZXh0IG5hbWU9IlNDUlVCQkFSU1RBVFVTX1NUT1BQRUQiIHZhbHVlPSLlt7LlgZzmraIiLz4NCgkJPHVpdGV4dCBuYW1lPSJTQ1JVQkJBUlNUQVRVU19QTEFZSU5HIiB2YWx1ZT0i5q2j5Zyo5pKt5pS+Ii8+DQoJCTx1aXRleHQgbmFtZT0iU0NSVUJCQVJTVEFUVVNfTk9BVURJTyIgdmFsdWU9IuaXoOmfs+mikSIvPg0KCQk8dWl0ZXh0IG5hbWU9IlNDUlVCQkFSU1RBVFVTX1ZJRFBMQVlJTkciIHZhbHVlPSLop4bpopHmkq3mlL4iLz4NCgkJPHVpdGV4dCBuYW1lPSJTQ1JVQkJBUlNUQVRVU19MT0FESU5HIiB2YWx1ZT0i5q2j5Zyo6L295YWlIi8+DQoJCTx1aXRleHQgbmFtZT0iU0NSVUJCQVJTVEFUVVNfQlVGRkVSSU5HIiB2YWx1ZT0i5q2j5Zyo6L+b6KGM57yT5Yay5aSE55CGIi8+DQoJCTx1aXRleHQgbmFtZT0iU0NSVUJCQVJTVEFUVVNfUVVFU1RJT04iIHZhbHVlPSLlm57nrZTpl67popgiLz4NCgkJPHVpdGV4dCBuYW1lPSJTQ1JVQkJBUlNUQVRVU19SRVZJRVdRVUlaIiB2YWx1ZT0i5q2j5Zyo5a6h6ZiF5rWL6aqMIi8+DQoJCTwhLS0gc3Vic3RpdHV0aW9uOiAlbSA9PSBtaW51dGVzIHJlbWFpbmluZyAtLT4NCgkJPCEtLSBzdWJzdGl0dXRpb246ICVzID09IHNlY29uZHMgcmVtYWluaW5nIC0tPg0KCQk8dWl0ZXh0IG5hbWU9IkVMQVBTRUQiIHZhbHVlPSLliankvZkgJW0g5YiG6ZKfICVzIOenkiIvPg0KCQk8dWl0ZXh0IG5hbWU9Ik5PVEZPVU5EIiB2YWx1ZT0i5pyq5om+5Yiw5Lu75L2V5YaF5a65Ii8+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+mqjCIvPg0KCQk8dWl0ZXh0IG5hbWU9IlRBQl9PVVRMSU5FIiB2YWx1ZT0i5aSn57qyIi8+DQoJCTx1aXRleHQgbmFtZT0iVEFCX1RIVU1CIiB2YWx1ZT0i57yp55Wl5Zu+Ii8+DQoJCTx1aXRleHQgbmFtZT0iVEFCX05PVEVTIiB2YWx1ZT0i5aSH5rOoIi8+DQoJCTx1aXRleHQgbmFtZT0iVEFCX1NFQVJDSCIgdmFsdWU9IuaQnOe0oiIvPg0KCQk8dWl0ZXh0IG5hbWU9IlNMSURFX0hFQURJTkciIHZhbHVlPSLlubvnga/niYfmoIfpopgiLz4NCgkJPHVpdGV4dCBuYW1lPSJEVVJBVElPTl9IRUFESU5HIiB2YWx1ZT0i5oyB57ut5pe26Ze0Ii8+DQoJCTx1aXRleHQgbmFtZT0iU0VBUkNIX0hFQURJTkciIHZhbHVlPSLmkJzntKLmlofmnKw6Ii8+DQoJCTx1aXRleHQgbmFtZT0iVEhVTUJfSEVBRElORyIgdmFsdWU9IuW5u+eBr+eJhyIvPg0KCQk8dWl0ZXh0IG5hbWU9IlRIVU1CX0lORk8iIHZhbHVlPSLlubvnga/niYfmoIfpopgv5oyB57ut5pe26Ze0Ii8+DQoJCTx1aXRleHQgbmFtZT0iQVRUQUNITkFNRV9IRUFESU5HIiB2YWx1ZT0i5paH5Lu25ZCNIi8+DQoJCTx1aXRleHQgbmFtZT0iQVRUQUNIU0laRV9IRUFESU5HIiB2YWx1ZT0i5aSn5bCPIi8+DQoJCTx1aXRleHQgbmFtZT0iU0xJREVfTk9URVMiIHZhbHVlPSLlubvnga/niYflpIfms6giLz4NCgkJPCEtLXF1aXogcG9kIGFuZCBtZXNzYWdlIGJveCB0ZXh0cy0tPg0KCQk8dWl0ZXh0IG5hbWU9IlFVSVpQT0RfUVVJWl9BVFRFTVBUIiB2YWx1ZT0i5rWL6aqM5bCd6K+V5qyh5pWwOiIvPg0KCQk8dWl0ZXh0IG5hbWU9IlFVSVpQT0RfUVVJWl9BVFRFTVBUX1ZBTFVFIiB2YWx1ZT0i56ysICVuIOasoe+8jOWFsSAldCDmrKEiLz4NCgkJPHVpdGV4dCBuYW1lPSJRVUlaUE9EX1FVSVpfU0NPUkUiIHZhbHVlPSLlvpfliIY6Ii8+DQoJCTx1aXRleHQgbmFtZT0iUVVJWlBPRF9RVUlaX1BBU1NTQ09SRSIgdmFsdWU9IuWPiuagvOWIhuaVsDoiLz4NCgkJPHVpdGV4dCBuYW1lPSJRVUlaUE9EX1FVSVpfTUFYU0NPUkUiIHZhbHVlPSLmnIDpq5jliIbmlbA6Ii8+DQoJCTx1aXRleHQgbmFtZT0iUVVJWlBPRF9RVUVTQVRNUFRfU1RSIiB2YWx1ZT0i5bCd6K+V5qyh5pWwOiDnrKwgJW4g5qyh77yM5YWxICV0IOasoSIvPg0KCQk8dWl0ZXh0IG5hbWU9IlFVSVpQT0RfUVVFU1RZUEVfU1RSIiB2YWx1ZT0i57G75Z6LOiAlcyIvPg0KCQk8dWl0ZXh0IG5hbWU9IlFVSVpQT0RfUVVFU1RZUEVfR1JEIiB2YWx1ZT0i6K+E57qnIi8+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+86Iiq6K2m5ZGKIi8+DQoJCTx1aXRleHQgbmFtZT0iV0FSTklOR01TR19NU0dTVFJJTkciIHZhbHVlPSLmraTmtYvpqozkuK3mnInmnKrlsJ3or5XkvZznrZTnmoTpl67popjjgIImI3hBOyYjeEE75Y2V5Ye74oCc5piv4oCd6YCA5Ye65q2k5rWL6aqM44CC5Y2V5Ye74oCc5ZCm4oCd57un57ut5rWL6aqM44CCIi8+DQoJCTx1aXRleHQgbmFtZT0iSU5GT1JNQVRJT05fSDI2NF9GTEFTSFBMQVlFUiIgdmFsdWU9IuW9k+WJjeWuieijheWcqOaCqOeahOiuoeeul+acuuS4iueahCBGbGFzaCBQbGF5ZXIg54mI5pys5LiN5pSv5oyB6K+l6KeG6aKR44CC5Y2V5Ye76KeG6aKR5Yy65Z+f5LiL6L295pyA5paw54mI5pys55qEIEZsYXNoIFBsYXllcu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lkJHlj4LliqDogIXmmL7npLrmj5DopoHmoI8iLz4NCgkJPHVpdGV4dCBuYW1lPSJNVVRFIiB2YWx1ZT0i6Z2Z6Z+zIi8+DQoJCTx1aXRleHQgbmFtZT0iRE9DV1JBUF9USVRMRSIgdmFsdWU9IlByZXNlbnRlciDmlofku7bpmYTku7YiLz4NCgkJPHVpdGV4dCBuYW1lPSJET0NXUkFQX01TRyIgdmFsdWU9IuS/neWtmOWIsOaIkeeahOiuoeeul+acuiIvPg0KCQk8dWl0ZXh0IG5hbWU9IkRPQ1dSQVBfUFJPTVBUIiB2YWx1ZT0i5Y2V5Ye75Lul5LiL6L29Ii8+DQoJPC9sYW5ndWFnZT4NCgk8bGFuZ3VhZ2UgaWQ9InR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YXl0ICVuIi8+DQoJCTwhLS0gc3Vic3RpdHV0aW9uOiAlbiA9PSBzbGlkZSBudW1iZXIgLS0+DQoJCTwhLS0gc3Vic3RpdHV0aW9uOiAldCA9PSB0b3RhbCBzbGlkZSBjb3VudCAtLT4NCgkJPHVpdGV4dCBuYW1lPSJTQ1JVQkJBUlNUQVRVU19TTElERUlORk8iIHZhbHVlPSJTbGF5dCAlbiAvICV0IHwgIi8+DQoJCTx1aXRleHQgbmFtZT0iU0NSVUJCQVJTVEFUVVNfU1RPUFBFRCIgdmFsdWU9IkR1cmR1cnVsZHUiLz4NCgkJPHVpdGV4dCBuYW1lPSJTQ1JVQkJBUlNUQVRVU19QTEFZSU5HIiB2YWx1ZT0iT3luYXTEsWzEsXlvciIvPg0KCQk8dWl0ZXh0IG5hbWU9IlNDUlVCQkFSU1RBVFVTX05PQVVESU8iIHZhbHVlPSJTZXMgWW9rIi8+DQoJCTx1aXRleHQgbmFtZT0iU0NSVUJCQVJTVEFUVVNfVklEUExBWUlORyIgdmFsdWU9IlZpZGVvIE95bmF0xLFsxLF5b3IiLz4NCgkJPHVpdGV4dCBuYW1lPSJTQ1JVQkJBUlNUQVRVU19MT0FESU5HIiB2YWx1ZT0iWcO8a2xlbml5b3IiLz4NCgkJPHVpdGV4dCBuYW1lPSJTQ1JVQkJBUlNUQVRVU19CVUZGRVJJTkciIHZhbHVlPSJBcmFiZWxsZcSfZSBBbMSxbsSxeW9yIi8+DQoJCTx1aXRleHQgbmFtZT0iU0NSVUJCQVJTVEFUVVNfUVVFU1RJT04iIHZhbHVlPSJTb3J1eXUgWWFuxLF0bGEiLz4NCgkJPHVpdGV4dCBuYW1lPSJTQ1JVQkJBUlNUQVRVU19SRVZJRVdRVUlaIiB2YWx1ZT0iU8SxbmF2IMSwbmNlbGVuaXlvciIvPg0KCQk8IS0tIHN1YnN0aXR1dGlvbjogJW0gPT0gbWludXRlcyByZW1haW5pbmcgLS0+DQoJCTwhLS0gc3Vic3RpdHV0aW9uOiAlcyA9PSBzZWNvbmRzIHJlbWFpbmluZyAtLT4NCgkJPHVpdGV4dCBuYW1lPSJFTEFQU0VEIiB2YWx1ZT0iJW0gRGFraWthICVzIFNhbml5ZSBLYWxkxLEiLz4NCgkJPHVpdGV4dCBuYW1lPSJOT1RGT1VORCIgdmFsdWU9IkhlcmhhbmdpIEJpciDFnmV5IEJ1bHVubWFkxLEiLz4NCgkJPHVpdGV4dCBuYW1lPSJBVFRBQ0hNRU5UUyIgdmFsdWU9IkVrbGVy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xLBydGliYXQiLz4NCgkJPHVpdGV4dCBuYW1lPSJUQUJfUVVJWiIgdmFsdWU9IlPEsW5hdiIvPg0KCQk8dWl0ZXh0IG5hbWU9IlRBQl9PVVRMSU5FIiB2YWx1ZT0iQW5hIEhhdCIvPg0KCQk8dWl0ZXh0IG5hbWU9IlRBQl9USFVNQiIgdmFsdWU9IlJlc2ltIi8+DQoJCTx1aXRleHQgbmFtZT0iVEFCX05PVEVTIiB2YWx1ZT0iTm90bGFyIi8+DQoJCTx1aXRleHQgbmFtZT0iVEFCX1NFQVJDSCIgdmFsdWU9IkFyYSIvPg0KCQk8dWl0ZXh0IG5hbWU9IlNMSURFX0hFQURJTkciIHZhbHVlPSJTbGF5dCBCYcWfbMSxxJ/EsSIvPg0KCQk8dWl0ZXh0IG5hbWU9IkRVUkFUSU9OX0hFQURJTkciIHZhbHVlPSJTw7xyZSIvPg0KCQk8dWl0ZXh0IG5hbWU9IlNFQVJDSF9IRUFESU5HIiB2YWx1ZT0iTWV0bmkgYXJhOiIvPg0KCQk8dWl0ZXh0IG5hbWU9IlRIVU1CX0hFQURJTkciIHZhbHVlPSJTbGF5dCIvPg0KCQk8dWl0ZXh0IG5hbWU9IlRIVU1CX0lORk8iIHZhbHVlPSJTbGF5dCBCYcWfbMSxxJ/EsS9Tw7xyZXNpIi8+DQoJCTx1aXRleHQgbmFtZT0iQVRUQUNITkFNRV9IRUFESU5HIiB2YWx1ZT0iRG9zeWEgQWTEsSIvPg0KCQk8dWl0ZXh0IG5hbWU9IkFUVEFDSFNJWkVfSEVBRElORyIgdmFsdWU9IkJveXV0Ii8+DQoJCTx1aXRleHQgbmFtZT0iU0xJREVfTk9URVMiIHZhbHVlPSJTbGF5dCBOb3RsYXLEsSIvPg0KCQk8IS0tcXVpeiBwb2QgYW5kIG1lc3NhZ2UgYm94IHRleHRzLS0+DQoJCTx1aXRleHQgbmFtZT0iUVVJWlBPRF9RVUlaX0FUVEVNUFQiIHZhbHVlPSJTxLFuYXYgRGVuZW1lc2k6Ii8+DQoJCTx1aXRleHQgbmFtZT0iUVVJWlBPRF9RVUlaX0FUVEVNUFRfVkFMVUUiIHZhbHVlPSIlbi8ldCIvPg0KCQk8dWl0ZXh0IG5hbWU9IlFVSVpQT0RfUVVJWl9TQ09SRSIgdmFsdWU9IlB1YW46Ii8+DQoJCTx1aXRleHQgbmFtZT0iUVVJWlBPRF9RVUlaX1BBU1NTQ09SRSIgdmFsdWU9Ikdlw6dtZSBQdWFuxLE6Ii8+DQoJCTx1aXRleHQgbmFtZT0iUVVJWlBPRF9RVUlaX01BWFNDT1JFIiB2YWx1ZT0iTWFrc2ltdW0gUHVhbjoiLz4NCgkJPHVpdGV4dCBuYW1lPSJRVUlaUE9EX1FVRVNBVE1QVF9TVFIiIHZhbHVlPSJEZW5lbWU6ICVuLyV0Ii8+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+DQoJCTx1aXRleHQgbmFtZT0iV0FSTklOR01TR19ZRVNTVFJJTkciIHZhbHVlPSJFdmV0Ii8+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+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+DQoJCTx1aXRleHQgbmFtZT0iU0NSVUJCQVJTVEFUVVNfU0xJREVJTkZPIiB2YWx1ZT0i0KHQu9Cw0LnQtCAlbiAvICV0IHwgIi8+DQoJCTx1aXRleHQgbmFtZT0iU0NSVUJCQVJTVEFUVVNfU1RPUFBFRCIgdmFsdWU9ItCe0YHRgtCw0L3QvtCy0LvQtdC90L4iLz4NCgkJPHVpdGV4dCBuYW1lPSJTQ1JVQkJBUlNUQVRVU19QTEFZSU5HIiB2YWx1ZT0i0JLQvtGB0L/RgNC+0LjQt9Cy0LXQtNC10L3QuNC1Ii8+DQoJCTx1aXRleHQgbmFtZT0iU0NSVUJCQVJTVEFUVVNfTk9BVURJTyIgdmFsdWU9ItCd0LXRgiDQsNGD0LTQuNC+Ii8+DQoJCTx1aXRleHQgbmFtZT0iU0NSVUJCQVJTVEFUVVNfVklEUExBWUlORyIgdmFsdWU9ItCS0L7RgdC/0YDQvtC40LfQstC10LTQtdC90LjQtSDQstC40LTQtdC+Ii8+DQoJCTx1aXRleHQgbmFtZT0iU0NSVUJCQVJTVEFUVVNfTE9BRElORyIgdmFsdWU9ItCX0LDQs9GA0YPQt9C60LAiLz4NCgkJPHVpdGV4dCBuYW1lPSJTQ1JVQkJBUlNUQVRVU19CVUZGRVJJTkciIHZhbHVlPSLQkdGD0YTQtdGA0LjQt9Cw0YbQuNGPIi8+DQoJCTx1aXRleHQgbmFtZT0iU0NSVUJCQVJTVEFUVVNfUVVFU1RJT04iIHZhbHVlPSLQntGC0LLQtdGCINC90LAg0LLQvtC/0YDQvtGBIi8+DQoJCTx1aXRleHQgbmFtZT0iU0NSVUJCQVJTVEFUVVNfUkVWSUVXUVVJWiIgdmFsdWU9ItCe0LHQt9C+0YAg0L7Qv9GA0L7RgdCwIi8+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+Ii8+DQoJCTx1aXRleHQgbmFtZT0iQVRUQUNITUVOVFMiIHZhbHVlPSLQktC70L7QttC10L3QuNGPIi8+DQoJCTwhLS0gc3Vic3RpdHV0aW9uOiAlcCA9PSBjdXJyZW50IHNwZWFrZXIncyB0aXRsZSAtLT4NCgkJPHVpdGV4dCBuYW1lPSJCSU9XSU5fVElUTEUiIHZhbHVlPSLQkdC40L7Qs9GA0LDRhNC40Y86ICVwIi8+DQoJCTx1aXRleHQgbmFtZT0iQklPQlROX1RJVExFIiB2YWx1ZT0i0JHQuNC+0LPRgNCw0YTQuNGPIi8+DQoJCTx1aXRleHQgbmFtZT0iRElWSURFUkJUTl9USVRMRSIgdmFsdWU9InwiLz4NCgkJPHVpdGV4dCBuYW1lPSJDT05UQUNUQlROX1RJVExFIiB2YWx1ZT0i0JrQvtC90YLQsNC60YIiLz4NCgkJPHVpdGV4dCBuYW1lPSJUQUJfUVVJWiIgdmFsdWU9ItCe0L/RgNC+0YEiLz4NCgkJPHVpdGV4dCBuYW1lPSJUQUJfT1VUTElORSIgdmFsdWU9ItCh0YXQtdC80LAiLz4NCgkJPHVpdGV4dCBuYW1lPSJUQUJfVEhVTUIiIHZhbHVlPSLQkdC10LPRg9C90L7QuiIvPg0KCQk8dWl0ZXh0IG5hbWU9IlRBQl9OT1RFUyIgdmFsdWU9ItCX0LDQvNC10YLQutC4Ii8+DQoJCTx1aXRleHQgbmFtZT0iVEFCX1NFQVJDSCIgdmFsdWU9ItCf0L7QuNGB0LoiLz4NCgkJPHVpdGV4dCBuYW1lPSJTTElERV9IRUFESU5HIiB2YWx1ZT0i0JfQsNCz0L7Qu9C+0LLQvtC6INGB0LvQsNC50LTQsCIvPg0KCQk8dWl0ZXh0IG5hbWU9IkRVUkFUSU9OX0hFQURJTkciIHZhbHVlPSLQlNC70LjRgi3RgdGC0YwiLz4NCgkJPHVpdGV4dCBuYW1lPSJTRUFSQ0hfSEVBRElORyIgdmFsdWU9ItCf0L7QuNGB0Log0YLQtdC60YHRgtCwOiIvPg0KCQk8dWl0ZXh0IG5hbWU9IlRIVU1CX0hFQURJTkciIHZhbHVlPSLQodC70LDQudC0Ii8+DQoJCTx1aXRleHQgbmFtZT0iVEhVTUJfSU5GTyIgdmFsdWU9ItCd0LDQt9Cy0LDQvdC40LUv0LTQu9C40YIt0L3QvtGB0YLRjCIvPg0KCQk8dWl0ZXh0IG5hbWU9IkFUVEFDSE5BTUVfSEVBRElORyIgdmFsdWU9ItCY0LzRjyDRhNCw0LnQu9CwIi8+DQoJCTx1aXRleHQgbmFtZT0iQVRUQUNIU0laRV9IRUFESU5HIiB2YWx1ZT0i0KDQsNC30LzQtdGAIi8+DQoJCTx1aXRleHQgbmFtZT0iU0xJREVfTk9URVMiIHZhbHVlPSLQl9Cw0LzQtdGC0LrQuCDQuiDRgdC70LDQudC00YMiLz4NCgkJPCEtLXF1aXogcG9kIGFuZCBtZXNzYWdlIGJveCB0ZXh0cy0tPg0KCQk8dWl0ZXh0IG5hbWU9IlFVSVpQT0RfUVVJWl9BVFRFTVBUIiB2YWx1ZT0i0J/QvtC/0YvRgtC60LAg0L/RgNC+0LnRgtC4INC+0L/RgNC+0YE6Ii8+DQoJCTx1aXRleHQgbmFtZT0iUVVJWlBPRF9RVUlaX0FUVEVNUFRfVkFMVUUiIHZhbHVlPSIlbiDQuNC3ICV0Ii8+DQoJCTx1aXRleHQgbmFtZT0iUVVJWlBPRF9RVUlaX1NDT1JFIiB2YWx1ZT0i0J3QsNCx0YDQsNC90L4g0LHQsNC70LvQvtCyOiIvPg0KCQk8dWl0ZXh0IG5hbWU9IlFVSVpQT0RfUVVJWl9QQVNTU0NPUkUiIHZhbHVlPSLQn9GA0L7RhdC+0LTQvdC+0Lkg0YDQtdC30YPQu9GM0YLQsNGCOiIvPg0KCQk8dWl0ZXh0IG5hbWU9IlFVSVpQT0RfUVVJWl9NQVhTQ09SRSIgdmFsdWU9ItCc0LDQutGB0LjQvNCw0LvRjNC90YvQuSDRgNC10LfRg9C70YzRgtCw0YI6Ii8+DQoJCTx1aXRleHQgbmFtZT0iUVVJWlBPRF9RVUVTQVRNUFRfU1RSIiB2YWx1ZT0i0J/QvtC/0YvRgtC60LA6ICVuINC40LcgJXQiLz4NCgkJPHVpdGV4dCBuYW1lPSJRVUlaUE9EX1FVRVNUWVBFX1NUUiIgdmFsdWU9ItCi0LjQvzogJXMiLz4NCgkJPHVpdGV4dCBuYW1lPSJRVUlaUE9EX1FVRVNUWVBFX0dSRCIgdmFsdWU9ItChINC+0YbQtdC90LrQvtC5Ii8+DQoJCTx1aXRleHQgbmFtZT0iUVVJWlBPRF9RVUVTVFlQRV9TVlkiIHZhbHVlPSLQntCx0LfQvtGAIi8+DQoJCTx1aXRleHQgbmFtZT0iUVVJWlBPRF9RVUlaQVRNUFRfSU5GIiB2YWx1ZT0i0JHQvtC70YzRiNC+0LUg0YfQuNGB0LvQviIvPg0KCQk8dWl0ZXh0IG5hbWU9IlFVSVpQT0RfUVVFU0FUTVBUX0lORiIgdmFsdWU9ItCR0L7Qu9GM0YjQvtC1INGH0LjRgdC70L4iLz4NCgkJPHVpdGV4dCBuYW1lPSJXQVJOSU5HTVNHX1lFU1NUUklORyIgdmFsdWU9ItCU0LAiLz4NCgkJPHVpdGV4dCBuYW1lPSJXQVJOSU5HTVNHX05PU1RSSU5HIiB2YWx1ZT0i0J3QtdGCIi8+DQoJCTx1aXRleHQgbmFtZT0iV0FSTklOR01TR19USVRMRVNUUklORyIgdmFsdWU9ItCf0YDQtdC00YPQv9GA0LXQttC00LXQvdC40LUg0L4g0L3QsNCy0LjQs9Cw0YbQuNC4INCyINC+0L/RgNC+0YHQtSIvPg0KCQk8dWl0ZXh0IG5hbWU9IldBUk5JTkdNU0dfTVNHU1RSSU5HIiB2YWx1ZT0i0JIg0L7Qv9GA0L7RgdC1INC+0YHRgtCw0LvQuNGB0Ywg0L3QtdC+0YLQstC10YfQtdC90L3Ri9C1INCy0L7Qv9GA0L7RgdGLLtCd0LDQttCw0YLQuNC1INC60L3QvtC/0LrQuCAmcXVvdDvQlNCwJnF1b3Q7INC/0YDQuNCy0LXQtNC10YIg0Log0LfQsNC60YDRi9GC0LjRjiDQvtC/0YDQvtGB0LAuINCd0LDQttCw0YLQuNC1INC60L3QvtC/0LrQuCAmcXVvdDvQndC10YImcXVvdDsg0L/RgNC+0LTQvtC70LbQuNGCINC+0L/RgNC+0YEuIi8+DQoJCTx1aXRleHQgbmFtZT0iSU5GT1JNQVRJT05fSDI2NF9GTEFTSFBMQVlFUiIgdmFsdWU9ItCi0LXQutGD0YnQsNGPINCy0LXRgNGB0LjRjyDQv9GA0L7QuNCz0YDRi9Cy0LDRgtC10LvRjyBGbGFzaCBQbGF5ZXIsINGD0YHRgtCw0L3QvtCy0LvQtdC90L3QsNGPINC90LAg0Y3RgtC+0Lwg0LrQvtC80L/RjNGO0YLQtdGA0LUsINC90LUg0L/QvtC00LTQtdGA0LbQuNCy0LDQtdGCINGN0YLQviDQstC40LTQtdC+LiDQqdC10LvQutC90LjRgtC1INCyINC+0LHQu9Cw0YHRgtC4INCy0LjQtNC10L4sINGH0YLQvtCx0Ysg0LfQsNCz0YDRg9C30LjRgtGMINC/0L7RgdC70LXQtNC90Y7RjiDQstC10YDRgdC40Y4g0L/RgNC+0LjQs9GA0YvQstCw0YLQtdC70Y8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Qn9C+0LrQsNC30YvQstCw0YLRjCDQstGA0LXQt9C60YMg0YPRh9Cw0YHRgtC90LjQutCw0LwiLz4NCgkJPHVpdGV4dCBuYW1lPSJNVVRFIiB2YWx1ZT0i0J7RgtC60LvRjtGH0LjRgtGMINC30LLRg9C6Ii8+DQoJCTx1aXRleHQgbmFtZT0iRE9DV1JBUF9USVRMRSIgdmFsdWU9ItCS0LvQvtC20LXQvdC40LUg0LIg0YTQsNC50LsgQWRvYmUgUHJlc2VudGVyIi8+DQoJCTx1aXRleHQgbmFtZT0iRE9DV1JBUF9NU0ciIHZhbHVlPSLQodC+0YXRgNCw0L3QuNGC0Ywg0LIg0L/QsNC/0LrRgyAmcXVvdDvQnNC+0Lkg0LrQvtC80L/RjNGO0YLQtdGAJnF1b3Q7Ii8+DQoJCTx1aXRleHQgbmFtZT0iRE9DV1JBUF9QUk9NUFQiIHZhbHVlPSLQqdC10LvQutC90YPRgtGMINC00LvRjyDQt9Cw0LPRgNGD0LfQutC4Ii8+DQoJPC9sYW5ndWFnZT4NCjwvY29uZmlndXJhdGlvbj4NCg==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48&quot;/&gt;&lt;lineCharCount val=&quot;7&quot;/&gt;&lt;lineCharCount val=&quot;14&quot;/&gt;&lt;lineCharCount val=&quot;13&quot;/&gt;&lt;lineCharCount val=&quot;13&quot;/&gt;&lt;lineCharCount val=&quot;12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769060767,C:\USIL - Virtual\Matematica 2\Semana 06\Tema 1 La integral indefinida\La integral indefinida_pptx\Media.ppc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8&quot;/&gt;&lt;lineCharCount val=&quot;17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0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769060767,C:\USIL - Virtual\Matematica 2\Semana 06\Tema 1 La integral indefinida\La integral indefinida_pptx\Media.ppcx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8&quot;/&gt;&lt;lineCharCount val=&quot;26&quot;/&gt;&lt;lineCharCount val=&quot;47&quot;/&gt;&lt;lineCharCount val=&quot;14&quot;/&gt;&lt;lineCharCount val=&quot;43&quot;/&gt;&lt;lineCharCount val=&quot;12&quot;/&gt;&lt;lineCharCount val=&quot;45&quot;/&gt;&lt;lineCharCount val=&quot;41&quot;/&gt;&lt;lineCharCount val=&quot;8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769060767,C:\USIL - Virtual\Matematica 2\Semana 06\Tema 1 La integral indefinida\La integral indefinida_pptx\Media.ppcx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C8E893F7-6E45-4771-B6FD-D088AA4BCC62}&quot;/&gt;&lt;isInvalidForFieldText val=&quot;0&quot;/&gt;&lt;Image&gt;&lt;filename val=&quot;C:\USIL - Virtual\Matematica 2\presentaciones_adobe\semana 6 tema 1\data\asimages\{C8E893F7-6E45-4771-B6FD-D088AA4BCC62}.png&quot;/&gt;&lt;left val=&quot;14&quot;/&gt;&lt;top val=&quot;54&quot;/&gt;&lt;width val=&quot;694&quot;/&gt;&lt;height val=&quot;296&quot;/&gt;&lt;hasText val=&quot;1&quot;/&gt;&lt;/Image&gt;&lt;/ThreeDShapeInfo&gt;"/>
  <p:tag name="PRESENTER_SHAPETEXTINFO" val="&lt;ShapeTextInfo&gt;&lt;TableIndex row=&quot;-1&quot; col=&quot;-1&quot;&gt;&lt;linesCount val=&quot;7&quot;/&gt;&lt;lineCharCount val=&quot;13&quot;/&gt;&lt;lineCharCount val=&quot;67&quot;/&gt;&lt;lineCharCount val=&quot;72&quot;/&gt;&lt;lineCharCount val=&quot;78&quot;/&gt;&lt;lineCharCount val=&quot;76&quot;/&gt;&lt;lineCharCount val=&quot;72&quot;/&gt;&lt;lineCharCount val=&quot;41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769060767,C:\USIL - Virtual\Matematica 2\Semana 06\Tema 1 La integral indefinida\La integral indefinida_pptx\Media.ppcx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C58300E-9B93-4897-9324-2B952CFF7262}&quot;/&gt;&lt;isInvalidForFieldText val=&quot;0&quot;/&gt;&lt;Image&gt;&lt;filename val=&quot;C:\USIL - Virtual\Matematica 2\presentaciones_adobe\semana 6 tema 1\data\asimages\{5C58300E-9B93-4897-9324-2B952CFF7262}.png&quot;/&gt;&lt;left val=&quot;10&quot;/&gt;&lt;top val=&quot;65&quot;/&gt;&lt;width val=&quot;703&quot;/&gt;&lt;height val=&quot;230&quot;/&gt;&lt;hasText val=&quot;1&quot;/&gt;&lt;/Image&gt;&lt;/ThreeDShapeInfo&gt;"/>
  <p:tag name="PRESENTER_SHAPETEXTINFO" val="&lt;ShapeTextInfo&gt;&lt;TableIndex row=&quot;-1&quot; col=&quot;-1&quot;&gt;&lt;linesCount val=&quot;4&quot;/&gt;&lt;lineCharCount val=&quot;46&quot;/&gt;&lt;lineCharCount val=&quot;60&quot;/&gt;&lt;lineCharCount val=&quot;66&quot;/&gt;&lt;lineCharCount val=&quot;49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48&quot;/&gt;&lt;lineCharCount val=&quot;7&quot;/&gt;&lt;lineCharCount val=&quot;14&quot;/&gt;&lt;lineCharCount val=&quot;13&quot;/&gt;&lt;lineCharCount val=&quot;13&quot;/&gt;&lt;lineCharCount val=&quot;12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769060767,C:\USIL - Virtual\Matematica 2\Semana 06\Tema 1 La integral indefinida\La integral indefinida_pptx\Media.ppcx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3682A2C-8EE1-43CC-BDB1-D5321C9A9E20}&quot;/&gt;&lt;isInvalidForFieldText val=&quot;0&quot;/&gt;&lt;Image&gt;&lt;filename val=&quot;C:\USIL - Virtual\Matematica 2\presentaciones_adobe\semana 6 tema 1\data\asimages\{93682A2C-8EE1-43CC-BDB1-D5321C9A9E20}.png&quot;/&gt;&lt;left val=&quot;12&quot;/&gt;&lt;top val=&quot;51&quot;/&gt;&lt;width val=&quot;689&quot;/&gt;&lt;height val=&quot;332&quot;/&gt;&lt;hasText val=&quot;1&quot;/&gt;&lt;/Image&gt;&lt;/ThreeDShapeInfo&gt;"/>
  <p:tag name="PRESENTER_SHAPETEXTINFO" val="&lt;ShapeTextInfo&gt;&lt;TableIndex row=&quot;-1&quot; col=&quot;-1&quot;&gt;&lt;linesCount val=&quot;8&quot;/&gt;&lt;lineCharCount val=&quot;42&quot;/&gt;&lt;lineCharCount val=&quot;51&quot;/&gt;&lt;lineCharCount val=&quot;44&quot;/&gt;&lt;lineCharCount val=&quot;3&quot;/&gt;&lt;lineCharCount val=&quot;44&quot;/&gt;&lt;lineCharCount val=&quot;11&quot;/&gt;&lt;lineCharCount val=&quot;1&quot;/&gt;&lt;lineCharCount val=&quot;47&quot;/&gt;&lt;/TableIndex&gt;&lt;/ShapeText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769060767,C:\USIL - Virtual\Matematica 2\Semana 06\Tema 1 La integral indefinida\La integral indefinida_pptx\Media.ppcx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A7677DB-D5DF-4624-AE8A-7E586B625503}&quot;/&gt;&lt;isInvalidForFieldText val=&quot;0&quot;/&gt;&lt;Image&gt;&lt;filename val=&quot;C:\USIL - Virtual\Matematica 2\presentaciones_adobe\semana 6 tema 1\data\asimages\{EA7677DB-D5DF-4624-AE8A-7E586B625503}.png&quot;/&gt;&lt;left val=&quot;10&quot;/&gt;&lt;top val=&quot;65&quot;/&gt;&lt;width val=&quot;710&quot;/&gt;&lt;height val=&quot;400&quot;/&gt;&lt;hasText val=&quot;1&quot;/&gt;&lt;/Image&gt;&lt;/ThreeDShapeInfo&gt;"/>
  <p:tag name="PRESENTER_SHAPETEXTINFO" val="&lt;ShapeTextInfo&gt;&lt;TableIndex row=&quot;-1&quot; col=&quot;-1&quot;&gt;&lt;linesCount val=&quot;6&quot;/&gt;&lt;lineCharCount val=&quot;36&quot;/&gt;&lt;lineCharCount val=&quot;51&quot;/&gt;&lt;lineCharCount val=&quot;63&quot;/&gt;&lt;lineCharCount val=&quot;61&quot;/&gt;&lt;lineCharCount val=&quot;56&quot;/&gt;&lt;lineCharCount val=&quot;43&quot;/&gt;&lt;/TableIndex&gt;&lt;/ShapeText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769060767,C:\USIL - Virtual\Matematica 2\Semana 06\Tema 1 La integral indefinida\La integral indefinida_pptx\Media.ppcx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FC7D0EB-E488-4CFF-B956-480C56C57E8A}&quot;/&gt;&lt;isInvalidForFieldText val=&quot;0&quot;/&gt;&lt;Image&gt;&lt;filename val=&quot;C:\USIL - Virtual\Matematica 2\presentaciones_adobe\semana 6 tema 1\data\asimages\{EFC7D0EB-E488-4CFF-B956-480C56C57E8A}.png&quot;/&gt;&lt;left val=&quot;10&quot;/&gt;&lt;top val=&quot;61&quot;/&gt;&lt;width val=&quot;706&quot;/&gt;&lt;height val=&quot;266&quot;/&gt;&lt;hasText val=&quot;1&quot;/&gt;&lt;/Image&gt;&lt;/ThreeDShapeInfo&gt;"/>
  <p:tag name="PRESENTER_SHAPETEXTINFO" val="&lt;ShapeTextInfo&gt;&lt;TableIndex row=&quot;-1&quot; col=&quot;-1&quot;&gt;&lt;linesCount val=&quot;5&quot;/&gt;&lt;lineCharCount val=&quot;17&quot;/&gt;&lt;lineCharCount val=&quot;25&quot;/&gt;&lt;lineCharCount val=&quot;55&quot;/&gt;&lt;lineCharCount val=&quot;62&quot;/&gt;&lt;lineCharCount val=&quot;47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9,769060767,C:\USIL - Virtual\Matematica 2\Semana 06\Tema 1 La integral indefinida\La integral indefinida_pptx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DBFE3DE-E5D0-4080-BF0A-264D0025DADA}&quot;/&gt;&lt;isInvalidForFieldText val=&quot;0&quot;/&gt;&lt;Image&gt;&lt;filename val=&quot;C:\USIL - Virtual\Matematica 2\presentaciones_adobe\semana 6 tema 1\data\asimages\{5DBFE3DE-E5D0-4080-BF0A-264D0025DADA}.png&quot;/&gt;&lt;left val=&quot;12&quot;/&gt;&lt;top val=&quot;66&quot;/&gt;&lt;width val=&quot;694&quot;/&gt;&lt;height val=&quot;173&quot;/&gt;&lt;hasText val=&quot;1&quot;/&gt;&lt;/Image&gt;&lt;/ThreeDShapeInfo&gt;"/>
  <p:tag name="PRESENTER_SHAPETEXTINFO" val="&lt;ShapeTextInfo&gt;&lt;TableIndex row=&quot;-1&quot; col=&quot;-1&quot;&gt;&lt;linesCount val=&quot;3&quot;/&gt;&lt;lineCharCount val=&quot;72&quot;/&gt;&lt;lineCharCount val=&quot;50&quot;/&gt;&lt;lineCharCount val=&quot;9&quot;/&gt;&lt;/TableIndex&gt;&lt;/ShapeText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9&quot;/&gt;&lt;/TableIndex&gt;&lt;/ShapeText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C8D509A7-4EC4-4DE6-AA49-22F0A6B0B9EC}&quot;/&gt;&lt;isInvalidForFieldText val=&quot;0&quot;/&gt;&lt;Image&gt;&lt;filename val=&quot;C:\USIL - Virtual\Matematica 2\presentaciones_adobe\semana 6 tema 1\data\asimages\{C8D509A7-4EC4-4DE6-AA49-22F0A6B0B9EC}.png&quot;/&gt;&lt;left val=&quot;76&quot;/&gt;&lt;top val=&quot;270&quot;/&gt;&lt;width val=&quot;97&quot;/&gt;&lt;height val=&quot;84&quot;/&gt;&lt;hasText val=&quot;1&quot;/&gt;&lt;/Image&gt;&lt;/ThreeDShapeInfo&gt;"/>
  <p:tag name="PRESENTER_SHAPETEXTINFO" val="&lt;ShapeTextInfo&gt;&lt;TableIndex row=&quot;-1&quot; col=&quot;-1&quot;&gt;&lt;linesCount val=&quot;1&quot;/&gt;&lt;lineCharCount val=&quot;14&quot;/&gt;&lt;/TableIndex&gt;&lt;/ShapeText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476423C-BC60-448B-BE9B-1CA3C310D80F}&quot;/&gt;&lt;isInvalidForFieldText val=&quot;0&quot;/&gt;&lt;Image&gt;&lt;filename val=&quot;C:\USIL - Virtual\Matematica 2\presentaciones_adobe\semana 6 tema 1\data\asimages\{2476423C-BC60-448B-BE9B-1CA3C310D80F}.png&quot;/&gt;&lt;left val=&quot;156&quot;/&gt;&lt;top val=&quot;276&quot;/&gt;&lt;width val=&quot;198&quot;/&gt;&lt;height val=&quot;63&quot;/&gt;&lt;hasText val=&quot;1&quot;/&gt;&lt;/Image&gt;&lt;/ThreeDShapeInfo&gt;"/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415A217-5C1A-4211-BB3E-D23720981CBA}&quot;/&gt;&lt;isInvalidForFieldText val=&quot;0&quot;/&gt;&lt;Image&gt;&lt;filename val=&quot;C:\USIL - Virtual\Matematica 2\presentaciones_adobe\semana 6 tema 1\data\asimages\{2415A217-5C1A-4211-BB3E-D23720981CBA}.png&quot;/&gt;&lt;left val=&quot;341&quot;/&gt;&lt;top val=&quot;276&quot;/&gt;&lt;width val=&quot;133&quot;/&gt;&lt;height val=&quot;62&quot;/&gt;&lt;hasText val=&quot;1&quot;/&gt;&lt;/Image&gt;&lt;/ThreeDShapeInfo&gt;"/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B30BF4E-14D6-4449-8DFD-E971884BBECF}&quot;/&gt;&lt;isInvalidForFieldText val=&quot;0&quot;/&gt;&lt;Image&gt;&lt;filename val=&quot;C:\USIL - Virtual\Matematica 2\presentaciones_adobe\semana 6 tema 1\data\asimages\{1B30BF4E-14D6-4449-8DFD-E971884BBECF}.png&quot;/&gt;&lt;left val=&quot;76&quot;/&gt;&lt;top val=&quot;349&quot;/&gt;&lt;width val=&quot;117&quot;/&gt;&lt;height val=&quot;84&quot;/&gt;&lt;hasText val=&quot;1&quot;/&gt;&lt;/Image&gt;&lt;/ThreeDShapeInfo&gt;"/>
  <p:tag name="PRESENTER_SHAPETEXTINFO" val="&lt;ShapeTextInfo&gt;&lt;TableIndex row=&quot;-1&quot; col=&quot;-1&quot;&gt;&lt;linesCount val=&quot;1&quot;/&gt;&lt;lineCharCount val=&quot;18&quot;/&gt;&lt;/TableIndex&gt;&lt;/ShapeText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4C2A72-76B6-49C2-A628-6F1DA9FD94CE}&quot;/&gt;&lt;isInvalidForFieldText val=&quot;0&quot;/&gt;&lt;Image&gt;&lt;filename val=&quot;C:\USIL - Virtual\Matematica 2\presentaciones_adobe\semana 6 tema 1\data\asimages\{514C2A72-76B6-49C2-A628-6F1DA9FD94CE}.png&quot;/&gt;&lt;left val=&quot;178&quot;/&gt;&lt;top val=&quot;353&quot;/&gt;&lt;width val=&quot;218&quot;/&gt;&lt;height val=&quot;86&quot;/&gt;&lt;hasText val=&quot;1&quot;/&gt;&lt;/Image&gt;&lt;/ThreeDShapeInfo&gt;"/>
  <p:tag name="PRESENTER_SHAPETEXTINFO" val="&lt;ShapeTextInfo&gt;&lt;TableIndex row=&quot;-1&quot; col=&quot;-1&quot;&gt;&lt;linesCount val=&quot;1&quot;/&gt;&lt;lineCharCount val=&quot;27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2063FCB-3329-41A5-B3C0-5C38324FC60F}&quot;/&gt;&lt;isInvalidForFieldText val=&quot;0&quot;/&gt;&lt;Image&gt;&lt;filename val=&quot;C:\USIL - Virtual\Matematica 2\presentaciones_adobe\semana 6 tema 1\data\asimages\{12063FCB-3329-41A5-B3C0-5C38324FC60F}.png&quot;/&gt;&lt;left val=&quot;382&quot;/&gt;&lt;top val=&quot;353&quot;/&gt;&lt;width val=&quot;155&quot;/&gt;&lt;height val=&quot;86&quot;/&gt;&lt;hasText val=&quot;1&quot;/&gt;&lt;/Image&gt;&lt;/ThreeDShapeInfo&gt;"/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DC51D96-A7B0-4901-8C30-BC12FB25E375}&quot;/&gt;&lt;isInvalidForFieldText val=&quot;0&quot;/&gt;&lt;Image&gt;&lt;filename val=&quot;C:\USIL - Virtual\Matematica 2\presentaciones_adobe\semana 6 tema 1\data\asimages\{3DC51D96-A7B0-4901-8C30-BC12FB25E375}.png&quot;/&gt;&lt;left val=&quot;522&quot;/&gt;&lt;top val=&quot;354&quot;/&gt;&lt;width val=&quot;153&quot;/&gt;&lt;height val=&quot;62&quot;/&gt;&lt;hasText val=&quot;1&quot;/&gt;&lt;/Image&gt;&lt;/ThreeDShapeInfo&gt;"/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9D0416B-CD2F-4BF8-9814-67D3AD707EDC}&quot;/&gt;&lt;isInvalidForFieldText val=&quot;0&quot;/&gt;&lt;Image&gt;&lt;filename val=&quot;C:\USIL - Virtual\Matematica 2\presentaciones_adobe\semana 6 tema 1\data\asimages\{B9D0416B-CD2F-4BF8-9814-67D3AD707EDC}.png&quot;/&gt;&lt;left val=&quot;76&quot;/&gt;&lt;top val=&quot;440&quot;/&gt;&lt;width val=&quot;110&quot;/&gt;&lt;height val=&quot;84&quot;/&gt;&lt;hasText val=&quot;1&quot;/&gt;&lt;/Image&gt;&lt;/ThreeDShapeInfo&gt;"/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47A9BA62-AD3B-41EB-A1DA-97AFCEE509A3}&quot;/&gt;&lt;isInvalidForFieldText val=&quot;0&quot;/&gt;&lt;Image&gt;&lt;filename val=&quot;C:\USIL - Virtual\Matematica 2\presentaciones_adobe\semana 6 tema 1\data\asimages\{47A9BA62-AD3B-41EB-A1DA-97AFCEE509A3}.png&quot;/&gt;&lt;left val=&quot;167&quot;/&gt;&lt;top val=&quot;445&quot;/&gt;&lt;width val=&quot;229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B6ACCFC-07F7-4209-AF5E-024AC3C04201}&quot;/&gt;&lt;isInvalidForFieldText val=&quot;0&quot;/&gt;&lt;Image&gt;&lt;filename val=&quot;C:\USIL - Virtual\Matematica 2\presentaciones_adobe\semana 6 tema 1\data\asimages\{FB6ACCFC-07F7-4209-AF5E-024AC3C04201}.png&quot;/&gt;&lt;left val=&quot;375&quot;/&gt;&lt;top val=&quot;445&quot;/&gt;&lt;width val=&quot;164&quot;/&gt;&lt;height val=&quot;63&quot;/&gt;&lt;hasText val=&quot;1&quot;/&gt;&lt;/Image&gt;&lt;/ThreeDShapeInfo&gt;"/>
  <p:tag name="PRESENTER_SHAPETEXTINFO" val="&lt;ShapeTextInfo&gt;&lt;TableIndex row=&quot;-1&quot; col=&quot;-1&quot;&gt;&lt;linesCount val=&quot;1&quot;/&gt;&lt;lineCharCount val=&quot;17&quot;/&gt;&lt;/TableIndex&gt;&lt;/ShapeText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769060767,C:\USIL - Virtual\Matematica 2\Semana 06\Tema 1 La integral indefinida\La integral indefinida_pptx\Media.ppcx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7&quot;/&gt;&lt;/TableIndex&gt;&lt;/ShapeText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50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9654328-8C8D-47AA-AF7B-D775A2232695}&quot;/&gt;&lt;isInvalidForFieldText val=&quot;0&quot;/&gt;&lt;Image&gt;&lt;filename val=&quot;C:\USIL - Virtual\Matematica 2\presentaciones_adobe\semana 6 tema 1\data\asimages\{69654328-8C8D-47AA-AF7B-D775A2232695}.png&quot;/&gt;&lt;left val=&quot;76&quot;/&gt;&lt;top val=&quot;150&quot;/&gt;&lt;width val=&quot;156&quot;/&gt;&lt;height val=&quot;85&quot;/&gt;&lt;hasText val=&quot;1&quot;/&gt;&lt;/Image&gt;&lt;/ThreeDShapeInfo&gt;"/>
  <p:tag name="PRESENTER_SHAPETEXTINFO" val="&lt;ShapeTextInfo&gt;&lt;TableIndex row=&quot;-1&quot; col=&quot;-1&quot;&gt;&lt;linesCount val=&quot;1&quot;/&gt;&lt;lineCharCount val=&quot;18&quot;/&gt;&lt;/TableIndex&gt;&lt;/ShapeTextInfo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A9C7A68-24C0-437A-92A6-5D37697F5FEE}&quot;/&gt;&lt;isInvalidForFieldText val=&quot;0&quot;/&gt;&lt;Image&gt;&lt;filename val=&quot;C:\USIL - Virtual\Matematica 2\presentaciones_adobe\semana 6 tema 1\data\asimages\{7A9C7A68-24C0-437A-92A6-5D37697F5FEE}.png&quot;/&gt;&lt;left val=&quot;224&quot;/&gt;&lt;top val=&quot;150&quot;/&gt;&lt;width val=&quot;167&quot;/&gt;&lt;height val=&quot;85&quot;/&gt;&lt;hasText val=&quot;1&quot;/&gt;&lt;/Image&gt;&lt;/ThreeDShapeInfo&gt;"/>
  <p:tag name="PRESENTER_SHAPETEXTINFO" val="&lt;ShapeTextInfo&gt;&lt;TableIndex row=&quot;-1&quot; col=&quot;-1&quot;&gt;&lt;linesCount val=&quot;1&quot;/&gt;&lt;lineCharCount val=&quot;18&quot;/&gt;&lt;/TableIndex&gt;&lt;/ShapeTextInfo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DD91E47-41A0-4870-83F1-E1EF7AC6A533}&quot;/&gt;&lt;isInvalidForFieldText val=&quot;0&quot;/&gt;&lt;Image&gt;&lt;filename val=&quot;C:\USIL - Virtual\Matematica 2\presentaciones_adobe\semana 6 tema 1\data\asimages\{EDD91E47-41A0-4870-83F1-E1EF7AC6A533}.png&quot;/&gt;&lt;left val=&quot;409&quot;/&gt;&lt;top val=&quot;168&quot;/&gt;&lt;width val=&quot;248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22&quot;/&gt;&lt;/TableIndex&gt;&lt;/ShapeTextInfo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A29479B-FCAD-4140-A428-FD2812A1AC25}&quot;/&gt;&lt;isInvalidForFieldText val=&quot;0&quot;/&gt;&lt;Image&gt;&lt;filename val=&quot;C:\USIL - Virtual\Matematica 2\presentaciones_adobe\semana 6 tema 1\data\asimages\{AA29479B-FCAD-4140-A428-FD2812A1AC25}.png&quot;/&gt;&lt;left val=&quot;76&quot;/&gt;&lt;top val=&quot;219&quot;/&gt;&lt;width val=&quot;216&quot;/&gt;&lt;height val=&quot;84&quot;/&gt;&lt;hasText val=&quot;1&quot;/&gt;&lt;/Image&gt;&lt;/ThreeDShapeInfo&gt;"/>
  <p:tag name="PRESENTER_SHAPETEXTINFO" val="&lt;ShapeTextInfo&gt;&lt;TableIndex row=&quot;-1&quot; col=&quot;-1&quot;&gt;&lt;linesCount val=&quot;1&quot;/&gt;&lt;lineCharCount val=&quot;24&quot;/&gt;&lt;/TableIndex&gt;&lt;/ShapeTextInfo&gt;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3A27CBD-D3BB-4A0B-A7E8-59B3655B0BB0}&quot;/&gt;&lt;isInvalidForFieldText val=&quot;0&quot;/&gt;&lt;Image&gt;&lt;filename val=&quot;C:\USIL - Virtual\Matematica 2\presentaciones_adobe\semana 6 tema 1\data\asimages\{83A27CBD-D3BB-4A0B-A7E8-59B3655B0BB0}.png&quot;/&gt;&lt;left val=&quot;277&quot;/&gt;&lt;top val=&quot;219&quot;/&gt;&lt;width val=&quot;284&quot;/&gt;&lt;height val=&quot;84&quot;/&gt;&lt;hasText val=&quot;1&quot;/&gt;&lt;/Image&gt;&lt;/ThreeDShapeInfo&gt;"/>
  <p:tag name="PRESENTER_SHAPETEXTINFO" val="&lt;ShapeTextInfo&gt;&lt;TableIndex row=&quot;-1&quot; col=&quot;-1&quot;&gt;&lt;linesCount val=&quot;1&quot;/&gt;&lt;lineCharCount val=&quot;32&quot;/&gt;&lt;/TableIndex&gt;&lt;/ShapeTextInfo&gt;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769060767,C:\USIL - Virtual\Matematica 2\Semana 06\Tema 1 La integral indefinida\La integral indefinida_pptx\Media.ppcx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85E1727-8800-4242-8415-DB0C185A25C6}&quot;/&gt;&lt;isInvalidForFieldText val=&quot;0&quot;/&gt;&lt;Image&gt;&lt;filename val=&quot;C:\USIL - Virtual\Matematica 2\presentaciones_adobe\semana 6 tema 1\data\asimages\{285E1727-8800-4242-8415-DB0C185A25C6}_MtorLt.png&quot;/&gt;&lt;left val=&quot;39&quot;/&gt;&lt;top val=&quot;53&quot;/&gt;&lt;width val=&quot;650&quot;/&gt;&lt;height val=&quot;445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1&quot; col=&quot;1&quot;&gt;&lt;linesCount val=&quot;1&quot;/&gt;&lt;lineCharCount val=&quot;2&quot;/&gt;&lt;/TableIndex&gt;&lt;TableIndex row=&quot;1&quot; col=&quot;2&quot;&gt;&lt;linesCount val=&quot;1&quot;/&gt;&lt;lineCharCount val=&quot;14&quot;/&gt;&lt;/TableIndex&gt;&lt;TableIndex row=&quot;2&quot; col=&quot;1&quot;&gt;&lt;linesCount val=&quot;1&quot;/&gt;&lt;lineCharCount val=&quot;2&quot;/&gt;&lt;/TableIndex&gt;&lt;TableIndex row=&quot;2&quot; col=&quot;2&quot;&gt;&lt;linesCount val=&quot;1&quot;/&gt;&lt;lineCharCount val=&quot;43&quot;/&gt;&lt;/TableIndex&gt;&lt;TableIndex row=&quot;3&quot; col=&quot;1&quot;&gt;&lt;linesCount val=&quot;1&quot;/&gt;&lt;lineCharCount val=&quot;2&quot;/&gt;&lt;/TableIndex&gt;&lt;TableIndex row=&quot;3&quot; col=&quot;2&quot;&gt;&lt;linesCount val=&quot;1&quot;/&gt;&lt;lineCharCount val=&quot;27&quot;/&gt;&lt;/TableIndex&gt;&lt;TableIndex row=&quot;4&quot; col=&quot;1&quot;&gt;&lt;linesCount val=&quot;1&quot;/&gt;&lt;lineCharCount val=&quot;2&quot;/&gt;&lt;/TableIndex&gt;&lt;TableIndex row=&quot;4&quot; col=&quot;2&quot;&gt;&lt;linesCount val=&quot;1&quot;/&gt;&lt;lineCharCount val=&quot;45&quot;/&gt;&lt;/TableIndex&gt;&lt;TableIndex row=&quot;5&quot; col=&quot;1&quot;&gt;&lt;linesCount val=&quot;1&quot;/&gt;&lt;lineCharCount val=&quot;2&quot;/&gt;&lt;/TableIndex&gt;&lt;TableIndex row=&quot;5&quot; col=&quot;2&quot;&gt;&lt;linesCount val=&quot;1&quot;/&gt;&lt;lineCharCount val=&quot;31&quot;/&gt;&lt;/TableIndex&gt;&lt;TableIndex row=&quot;6&quot; col=&quot;1&quot;&gt;&lt;linesCount val=&quot;1&quot;/&gt;&lt;lineCharCount val=&quot;2&quot;/&gt;&lt;/TableIndex&gt;&lt;TableIndex row=&quot;6&quot; col=&quot;2&quot;&gt;&lt;linesCount val=&quot;1&quot;/&gt;&lt;lineCharCount val=&quot;30&quot;/&gt;&lt;/TableIndex&gt;&lt;/ShapeTextInfo&gt;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769060767,C:\USIL - Virtual\Matematica 2\Semana 06\Tema 1 La integral indefinida\La integral indefinida_pptx\Media.ppcx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98E41B2-18AD-4335-ACE6-0AA5CC953FE4}&quot;/&gt;&lt;isInvalidForFieldText val=&quot;0&quot;/&gt;&lt;Image&gt;&lt;filename val=&quot;C:\USIL - Virtual\Matematica 2\presentaciones_adobe\semana 6 tema 1\data\asimages\{E98E41B2-18AD-4335-ACE6-0AA5CC953FE4}.png&quot;/&gt;&lt;left val=&quot;15&quot;/&gt;&lt;top val=&quot;-8&quot;/&gt;&lt;width val=&quot;692&quot;/&gt;&lt;height val=&quot;306&quot;/&gt;&lt;hasText val=&quot;1&quot;/&gt;&lt;/Image&gt;&lt;/ThreeDShapeInfo&gt;"/>
  <p:tag name="PRESENTER_SHAPETEXTINFO" val="&lt;ShapeTextInfo&gt;&lt;TableIndex row=&quot;-1&quot; col=&quot;-1&quot;&gt;&lt;linesCount val=&quot;3&quot;/&gt;&lt;lineCharCount val=&quot;20&quot;/&gt;&lt;lineCharCount val=&quot;27&quot;/&gt;&lt;lineCharCount val=&quot;10&quot;/&gt;&lt;/TableIndex&gt;&lt;/ShapeTextInfo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7DDF6CA-1B63-4D63-960A-B8A8670318BA}&quot;/&gt;&lt;isInvalidForFieldText val=&quot;0&quot;/&gt;&lt;Image&gt;&lt;filename val=&quot;C:\USIL - Virtual\Matematica 2\presentaciones_adobe\semana 6 tema 1\data\asimages\{F7DDF6CA-1B63-4D63-960A-B8A8670318BA}.png&quot;/&gt;&lt;left val=&quot;36&quot;/&gt;&lt;top val=&quot;69&quot;/&gt;&lt;width val=&quot;263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27&quot;/&gt;&lt;/TableIndex&gt;&lt;/ShapeTextInfo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F3E9631-B7C6-4C70-B3E4-58235C72AD6D}&quot;/&gt;&lt;isInvalidForFieldText val=&quot;0&quot;/&gt;&lt;Image&gt;&lt;filename val=&quot;C:\USIL - Virtual\Matematica 2\presentaciones_adobe\semana 6 tema 1\data\asimages\{BF3E9631-B7C6-4C70-B3E4-58235C72AD6D}.png&quot;/&gt;&lt;left val=&quot;234&quot;/&gt;&lt;top val=&quot;70&quot;/&gt;&lt;width val=&quot;281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39&quot;/&gt;&lt;/TableIndex&gt;&lt;/ShapeTextInfo&gt;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DFB8ADC-EF9C-4182-81E2-4D3896A7DF4B}&quot;/&gt;&lt;isInvalidForFieldText val=&quot;0&quot;/&gt;&lt;Image&gt;&lt;filename val=&quot;C:\USIL - Virtual\Matematica 2\presentaciones_adobe\semana 6 tema 1\data\asimages\{0DFB8ADC-EF9C-4182-81E2-4D3896A7DF4B}.png&quot;/&gt;&lt;left val=&quot;232&quot;/&gt;&lt;top val=&quot;195&quot;/&gt;&lt;width val=&quot;419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41&quot;/&gt;&lt;/TableIndex&gt;&lt;/ShapeTextInfo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C80B8B8-C536-4E98-960B-BE08A0E92D74}&quot;/&gt;&lt;isInvalidForFieldText val=&quot;0&quot;/&gt;&lt;Image&gt;&lt;filename val=&quot;C:\USIL - Virtual\Matematica 2\presentaciones_adobe\semana 6 tema 1\data\asimages\{5C80B8B8-C536-4E98-960B-BE08A0E92D74}.png&quot;/&gt;&lt;left val=&quot;248&quot;/&gt;&lt;top val=&quot;255&quot;/&gt;&lt;width val=&quot;392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39&quot;/&gt;&lt;/TableIndex&gt;&lt;/ShapeTextInfo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CD64075-4E3C-4314-A5DA-E7AAF0794BBD}&quot;/&gt;&lt;isInvalidForFieldText val=&quot;0&quot;/&gt;&lt;Image&gt;&lt;filename val=&quot;C:\USIL - Virtual\Matematica 2\presentaciones_adobe\semana 6 tema 1\data\asimages\{DCD64075-4E3C-4314-A5DA-E7AAF0794BBD}.png&quot;/&gt;&lt;left val=&quot;286&quot;/&gt;&lt;top val=&quot;412&quot;/&gt;&lt;width val=&quot;272&quot;/&gt;&lt;height val=&quot;63&quot;/&gt;&lt;hasText val=&quot;1&quot;/&gt;&lt;/Image&gt;&lt;/ThreeDShapeInfo&gt;"/>
  <p:tag name="PRESENTER_SHAPETEXTINFO" val="&lt;ShapeTextInfo&gt;&lt;TableIndex row=&quot;-1&quot; col=&quot;-1&quot;&gt;&lt;linesCount val=&quot;1&quot;/&gt;&lt;lineCharCount val=&quot;33&quot;/&gt;&lt;/TableIndex&gt;&lt;/ShapeTextInfo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AE48FF9-CD2A-4872-9CE2-B0EBCE5F8593}&quot;/&gt;&lt;isInvalidForFieldText val=&quot;0&quot;/&gt;&lt;Image&gt;&lt;filename val=&quot;C:\USIL - Virtual\Matematica 2\presentaciones_adobe\semana 6 tema 1\data\asimages\{9AE48FF9-CD2A-4872-9CE2-B0EBCE5F8593}.png&quot;/&gt;&lt;left val=&quot;286&quot;/&gt;&lt;top val=&quot;478&quot;/&gt;&lt;width val=&quot;232&quot;/&gt;&lt;height val=&quot;56&quot;/&gt;&lt;hasText val=&quot;1&quot;/&gt;&lt;/Image&gt;&lt;/ThreeDShapeInfo&gt;"/>
  <p:tag name="PRESENTER_SHAPETEXTINFO" val="&lt;ShapeTextInfo&gt;&lt;TableIndex row=&quot;-1&quot; col=&quot;-1&quot;&gt;&lt;linesCount val=&quot;1&quot;/&gt;&lt;lineCharCount val=&quot;29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5&quot;/&gt;&lt;lineCharCount val=&quot;20&quot;/&gt;&lt;/TableIndex&gt;&lt;/ShapeTextInfo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A337832-1428-4E25-B7CE-892B0EB54BF1}&quot;/&gt;&lt;isInvalidForFieldText val=&quot;0&quot;/&gt;&lt;Image&gt;&lt;filename val=&quot;C:\USIL - Virtual\Matematica 2\presentaciones_adobe\semana 6 tema 1\data\asimages\{5A337832-1428-4E25-B7CE-892B0EB54BF1}.png&quot;/&gt;&lt;left val=&quot;234&quot;/&gt;&lt;top val=&quot;135&quot;/&gt;&lt;width val=&quot;260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3,769060767,C:\USIL - Virtual\Matematica 2\Semana 06\Tema 1 La integral indefinida\La integral indefinida_pptx\Media.ppcx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AC669FA-89B8-49BE-B22E-622995BF3D11}&quot;/&gt;&lt;isInvalidForFieldText val=&quot;0&quot;/&gt;&lt;Image&gt;&lt;filename val=&quot;C:\USIL - Virtual\Matematica 2\presentaciones_adobe\semana 6 tema 1\data\asimages\{8AC669FA-89B8-49BE-B22E-622995BF3D11}.png&quot;/&gt;&lt;left val=&quot;15&quot;/&gt;&lt;top val=&quot;-8&quot;/&gt;&lt;width val=&quot;692&quot;/&gt;&lt;height val=&quot;306&quot;/&gt;&lt;hasText val=&quot;1&quot;/&gt;&lt;/Image&gt;&lt;/ThreeDShapeInfo&gt;"/>
  <p:tag name="PRESENTER_SHAPETEXTINFO" val="&lt;ShapeTextInfo&gt;&lt;TableIndex row=&quot;-1&quot; col=&quot;-1&quot;&gt;&lt;linesCount val=&quot;3&quot;/&gt;&lt;lineCharCount val=&quot;20&quot;/&gt;&lt;lineCharCount val=&quot;22&quot;/&gt;&lt;lineCharCount val=&quot;10&quot;/&gt;&lt;/TableIndex&gt;&lt;/ShapeTextInfo&gt;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449378F-F0CD-4901-AAA2-21F7F53F5CEB}&quot;/&gt;&lt;isInvalidForFieldText val=&quot;0&quot;/&gt;&lt;Image&gt;&lt;filename val=&quot;C:\USIL - Virtual\Matematica 2\presentaciones_adobe\semana 6 tema 1\data\asimages\{F449378F-F0CD-4901-AAA2-21F7F53F5CEB}.png&quot;/&gt;&lt;left val=&quot;78&quot;/&gt;&lt;top val=&quot;109&quot;/&gt;&lt;width val=&quot;230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34D6D75-FB90-4C48-80C2-79849166467D}&quot;/&gt;&lt;isInvalidForFieldText val=&quot;0&quot;/&gt;&lt;Image&gt;&lt;filename val=&quot;C:\USIL - Virtual\Matematica 2\presentaciones_adobe\semana 6 tema 1\data\asimages\{834D6D75-FB90-4C48-80C2-79849166467D}.png&quot;/&gt;&lt;left val=&quot;229&quot;/&gt;&lt;top val=&quot;109&quot;/&gt;&lt;width val=&quot;313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E9AE22F-D494-468A-AD1E-04F1B84524DA}&quot;/&gt;&lt;isInvalidForFieldText val=&quot;0&quot;/&gt;&lt;Image&gt;&lt;filename val=&quot;C:\USIL - Virtual\Matematica 2\presentaciones_adobe\semana 6 tema 1\data\asimages\{6E9AE22F-D494-468A-AD1E-04F1B84524DA}.png&quot;/&gt;&lt;left val=&quot;231&quot;/&gt;&lt;top val=&quot;169&quot;/&gt;&lt;width val=&quot;457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55&quot;/&gt;&lt;/TableIndex&gt;&lt;/ShapeTextInfo&gt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87863BE-88E8-4B7C-B68A-385D5A7D6AEB}&quot;/&gt;&lt;isInvalidForFieldText val=&quot;0&quot;/&gt;&lt;Image&gt;&lt;filename val=&quot;C:\USIL - Virtual\Matematica 2\presentaciones_adobe\semana 6 tema 1\data\asimages\{287863BE-88E8-4B7C-B68A-385D5A7D6AEB}.png&quot;/&gt;&lt;left val=&quot;255&quot;/&gt;&lt;top val=&quot;228&quot;/&gt;&lt;width val=&quot;464&quot;/&gt;&lt;height val=&quot;306&quot;/&gt;&lt;hasText val=&quot;1&quot;/&gt;&lt;/Image&gt;&lt;/ThreeDShapeInfo&gt;"/>
  <p:tag name="PRESENTER_SHAPETEXTINFO" val="&lt;ShapeTextInfo&gt;&lt;TableIndex row=&quot;-1&quot; col=&quot;-1&quot;&gt;&lt;linesCount val=&quot;1&quot;/&gt;&lt;lineCharCount val=&quot;54&quot;/&gt;&lt;/TableIndex&gt;&lt;/ShapeTextInfo&gt;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6223C61-60C2-4B94-B860-4960F51E33F2}&quot;/&gt;&lt;isInvalidForFieldText val=&quot;0&quot;/&gt;&lt;Image&gt;&lt;filename val=&quot;C:\USIL - Virtual\Matematica 2\presentaciones_adobe\semana 6 tema 1\data\asimages\{66223C61-60C2-4B94-B860-4960F51E33F2}.png&quot;/&gt;&lt;left val=&quot;286&quot;/&gt;&lt;top val=&quot;386&quot;/&gt;&lt;width val=&quot;325&quot;/&gt;&lt;height val=&quot;63&quot;/&gt;&lt;hasText val=&quot;1&quot;/&gt;&lt;/Image&gt;&lt;/ThreeDShapeInfo&gt;"/>
  <p:tag name="PRESENTER_SHAPETEXTINFO" val="&lt;ShapeTextInfo&gt;&lt;TableIndex row=&quot;-1&quot; col=&quot;-1&quot;&gt;&lt;linesCount val=&quot;1&quot;/&gt;&lt;lineCharCount val=&quot;51&quot;/&gt;&lt;/TableIndex&gt;&lt;/ShapeTextInfo&gt;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0&quot;/&gt;&lt;/TableIndex&gt;&lt;/ShapeTextInfo&gt;"/>
  <p:tag name="PRESENTER_SHAPEINFO" val="&lt;ThreeDShapeInfo&gt;&lt;uuid val=&quot;{21C5A0A2-0C82-497F-B905-80605BC5B28A}&quot;/&gt;&lt;isInvalidForFieldText val=&quot;0&quot;/&gt;&lt;Image&gt;&lt;filename val=&quot;C:\USIL - Virtual\Matematica 2\presentaciones_adobe\semana 6 tema 1\data\asimages\{21C5A0A2-0C82-497F-B905-80605BC5B28A}.png&quot;/&gt;&lt;left val=&quot;286&quot;/&gt;&lt;top val=&quot;451&quot;/&gt;&lt;width val=&quot;247&quot;/&gt;&lt;height val=&quot;59&quot;/&gt;&lt;hasText val=&quot;1&quot;/&gt;&lt;/Image&gt;&lt;/ThreeDShape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8&quot;/&gt;&lt;lineCharCount val=&quot;20&quot;/&gt;&lt;/TableIndex&gt;&lt;/ShapeTextInfo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C:\Users\YVANA Y ZOE\Documents\My Adobe Presentations\Semana_2.1_SEL_teoría\data\a24x15.mp3"/>
  <p:tag name="PPSNARRATION" val="2,769060767,C:\USIL - Virtual\Matematica 2\Semana 06\Tema 1 La integral indefinida\La integral indefinida_pptx\Media.ppcx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13&quot;/&gt;&lt;lineCharCount val=&quot;69&quot;/&gt;&lt;lineCharCount val=&quot;29&quot;/&gt;&lt;lineCharCount val=&quot;66&quot;/&gt;&lt;lineCharCount val=&quot;36&quot;/&gt;&lt;/TableIndex&gt;&lt;/ShapeTextInfo&gt;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2285</Words>
  <Application>Microsoft Office PowerPoint</Application>
  <PresentationFormat>Presentación en pantalla (4:3)</PresentationFormat>
  <Paragraphs>184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Integral indefinida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de ecuaciones lineales</dc:title>
  <dc:creator>YVANA Y ZOE</dc:creator>
  <cp:lastModifiedBy>YVANA Y ZOE</cp:lastModifiedBy>
  <cp:revision>113</cp:revision>
  <dcterms:created xsi:type="dcterms:W3CDTF">2014-01-12T17:14:20Z</dcterms:created>
  <dcterms:modified xsi:type="dcterms:W3CDTF">2014-07-10T02:10:28Z</dcterms:modified>
</cp:coreProperties>
</file>